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2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9144000" cy="5143500" type="screen16x9"/>
  <p:notesSz cx="6858000" cy="9144000"/>
  <p:embeddedFontLst>
    <p:embeddedFont>
      <p:font typeface="Heebo Light" pitchFamily="2" charset="-79"/>
      <p:regular r:id="rId24"/>
      <p:bold r:id="rId25"/>
    </p:embeddedFont>
    <p:embeddedFont>
      <p:font typeface="Montserrat"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6dd36ad560_8_42: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g36dd36ad560_8_42: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137" name="Google Shape;137;g36dd36ad560_8_42: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b="0" i="0" u="none" strike="noStrike" cap="none">
                <a:solidFill>
                  <a:schemeClr val="dk1"/>
                </a:solidFill>
                <a:latin typeface="Arial"/>
                <a:ea typeface="Arial"/>
                <a:cs typeface="Arial"/>
                <a:sym typeface="Arial"/>
              </a:rPr>
              <a:t>1</a:t>
            </a:fld>
            <a:endParaRPr sz="14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6dd36ad560_5_77: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36dd36ad560_5_77: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290" name="Google Shape;290;g36dd36ad560_5_77: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10</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6dd36ad560_5_86:notes"/>
          <p:cNvSpPr>
            <a:spLocks noGrp="1" noRot="1" noChangeAspect="1"/>
          </p:cNvSpPr>
          <p:nvPr>
            <p:ph type="sldImg" idx="2"/>
          </p:nvPr>
        </p:nvSpPr>
        <p:spPr>
          <a:xfrm>
            <a:off x="571500" y="714375"/>
            <a:ext cx="4572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36dd36ad560_5_86: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300" name="Google Shape;300;g36dd36ad560_5_86: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11</a:t>
            </a:fld>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6dd36ad560_5_95:notes"/>
          <p:cNvSpPr>
            <a:spLocks noGrp="1" noRot="1" noChangeAspect="1"/>
          </p:cNvSpPr>
          <p:nvPr>
            <p:ph type="sldImg" idx="2"/>
          </p:nvPr>
        </p:nvSpPr>
        <p:spPr>
          <a:xfrm>
            <a:off x="571500" y="714375"/>
            <a:ext cx="4572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36dd36ad560_5_95: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311" name="Google Shape;311;g36dd36ad560_5_95: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12</a:t>
            </a:fld>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6dd36ad560_5_104:notes"/>
          <p:cNvSpPr>
            <a:spLocks noGrp="1" noRot="1" noChangeAspect="1"/>
          </p:cNvSpPr>
          <p:nvPr>
            <p:ph type="sldImg" idx="2"/>
          </p:nvPr>
        </p:nvSpPr>
        <p:spPr>
          <a:xfrm>
            <a:off x="571500" y="714375"/>
            <a:ext cx="4572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36dd36ad560_5_104: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322" name="Google Shape;322;g36dd36ad560_5_104: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13</a:t>
            </a:fld>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6dd36ad560_5_115:notes"/>
          <p:cNvSpPr>
            <a:spLocks noGrp="1" noRot="1" noChangeAspect="1"/>
          </p:cNvSpPr>
          <p:nvPr>
            <p:ph type="sldImg" idx="2"/>
          </p:nvPr>
        </p:nvSpPr>
        <p:spPr>
          <a:xfrm>
            <a:off x="571500" y="714375"/>
            <a:ext cx="4572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36dd36ad560_5_115: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335" name="Google Shape;335;g36dd36ad560_5_115: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14</a:t>
            </a:fld>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6dd36ad560_5_132: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36dd36ad560_5_132: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354" name="Google Shape;354;g36dd36ad560_5_132: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15</a:t>
            </a:fld>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6dd36ad560_5_144:notes"/>
          <p:cNvSpPr>
            <a:spLocks noGrp="1" noRot="1" noChangeAspect="1"/>
          </p:cNvSpPr>
          <p:nvPr>
            <p:ph type="sldImg" idx="2"/>
          </p:nvPr>
        </p:nvSpPr>
        <p:spPr>
          <a:xfrm>
            <a:off x="571500" y="714375"/>
            <a:ext cx="4572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36dd36ad560_5_144: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368" name="Google Shape;368;g36dd36ad560_5_144: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16</a:t>
            </a:fld>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6dd36ad560_8_159: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g36dd36ad560_8_159: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383" name="Google Shape;383;g36dd36ad560_8_159: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Arial"/>
                <a:ea typeface="Arial"/>
                <a:cs typeface="Arial"/>
                <a:sym typeface="Arial"/>
              </a:rPr>
              <a:t>17</a:t>
            </a:fld>
            <a:endParaRPr sz="14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6dd36ad560_8_176: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 name="Google Shape;401;g36dd36ad560_8_176: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402" name="Google Shape;402;g36dd36ad560_8_176: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Arial"/>
                <a:ea typeface="Arial"/>
                <a:cs typeface="Arial"/>
                <a:sym typeface="Arial"/>
              </a:rPr>
              <a:t>18</a:t>
            </a:fld>
            <a:endParaRPr sz="14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6dd36ad560_8_193: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g36dd36ad560_8_193: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421" name="Google Shape;421;g36dd36ad560_8_193: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Arial"/>
                <a:ea typeface="Arial"/>
                <a:cs typeface="Arial"/>
                <a:sym typeface="Arial"/>
              </a:rPr>
              <a:t>19</a:t>
            </a:fld>
            <a:endParaRPr sz="14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6dd36ad560_8_54: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 name="Google Shape;149;g36dd36ad560_8_54: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150" name="Google Shape;150;g36dd36ad560_8_54: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Arial"/>
                <a:ea typeface="Arial"/>
                <a:cs typeface="Arial"/>
                <a:sym typeface="Arial"/>
              </a:rPr>
              <a:t>2</a:t>
            </a:fld>
            <a:endParaRPr sz="14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6dd36ad560_8_69: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g36dd36ad560_8_69: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167" name="Google Shape;167;g36dd36ad560_8_69: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Arial"/>
                <a:ea typeface="Arial"/>
                <a:cs typeface="Arial"/>
                <a:sym typeface="Arial"/>
              </a:rPr>
              <a:t>3</a:t>
            </a:fld>
            <a:endParaRPr sz="14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6dd36ad560_8_95: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 name="Google Shape;194;g36dd36ad560_8_95: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195" name="Google Shape;195;g36dd36ad560_8_95: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Arial"/>
                <a:ea typeface="Arial"/>
                <a:cs typeface="Arial"/>
                <a:sym typeface="Arial"/>
              </a:rPr>
              <a:t>4</a:t>
            </a:fld>
            <a:endParaRPr sz="14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6dd36ad560_8_113: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g36dd36ad560_8_113: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215" name="Google Shape;215;g36dd36ad560_8_113: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Arial"/>
                <a:ea typeface="Arial"/>
                <a:cs typeface="Arial"/>
                <a:sym typeface="Arial"/>
              </a:rPr>
              <a:t>5</a:t>
            </a:fld>
            <a:endParaRPr sz="14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6dd36ad560_8_126: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g36dd36ad560_8_126: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Arial"/>
              <a:ea typeface="Arial"/>
              <a:cs typeface="Arial"/>
              <a:sym typeface="Arial"/>
            </a:endParaRPr>
          </a:p>
        </p:txBody>
      </p:sp>
      <p:sp>
        <p:nvSpPr>
          <p:cNvPr id="229" name="Google Shape;229;g36dd36ad560_8_126: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Arial"/>
                <a:ea typeface="Arial"/>
                <a:cs typeface="Arial"/>
                <a:sym typeface="Arial"/>
              </a:rPr>
              <a:t>6</a:t>
            </a:fld>
            <a:endParaRPr sz="14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6dd36ad560_5_42:notes"/>
          <p:cNvSpPr>
            <a:spLocks noGrp="1" noRot="1" noChangeAspect="1"/>
          </p:cNvSpPr>
          <p:nvPr>
            <p:ph type="sldImg" idx="2"/>
          </p:nvPr>
        </p:nvSpPr>
        <p:spPr>
          <a:xfrm>
            <a:off x="571500" y="714375"/>
            <a:ext cx="4572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36dd36ad560_5_42: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252" name="Google Shape;252;g36dd36ad560_5_42: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7</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6dd36ad560_5_50:notes"/>
          <p:cNvSpPr>
            <a:spLocks noGrp="1" noRot="1" noChangeAspect="1"/>
          </p:cNvSpPr>
          <p:nvPr>
            <p:ph type="sldImg" idx="2"/>
          </p:nvPr>
        </p:nvSpPr>
        <p:spPr>
          <a:xfrm>
            <a:off x="571500" y="714375"/>
            <a:ext cx="4572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36dd36ad560_5_50: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260" name="Google Shape;260;g36dd36ad560_5_50: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8</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6dd36ad560_5_68: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36dd36ad560_5_68: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280" name="Google Shape;280;g36dd36ad560_5_68: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9</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51"/>
        <p:cNvGrpSpPr/>
        <p:nvPr/>
      </p:nvGrpSpPr>
      <p:grpSpPr>
        <a:xfrm>
          <a:off x="0" y="0"/>
          <a:ext cx="0" cy="0"/>
          <a:chOff x="0" y="0"/>
          <a:chExt cx="0" cy="0"/>
        </a:xfrm>
      </p:grpSpPr>
      <p:pic>
        <p:nvPicPr>
          <p:cNvPr id="52" name="Google Shape;52;p14"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 name="Google Shape;53;p14"/>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54" name="Google Shape;54;p14"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55"/>
        <p:cNvGrpSpPr/>
        <p:nvPr/>
      </p:nvGrpSpPr>
      <p:grpSpPr>
        <a:xfrm>
          <a:off x="0" y="0"/>
          <a:ext cx="0" cy="0"/>
          <a:chOff x="0" y="0"/>
          <a:chExt cx="0" cy="0"/>
        </a:xfrm>
      </p:grpSpPr>
      <p:pic>
        <p:nvPicPr>
          <p:cNvPr id="56" name="Google Shape;56;p15"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7" name="Google Shape;57;p15"/>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58" name="Google Shape;58;p15"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59"/>
        <p:cNvGrpSpPr/>
        <p:nvPr/>
      </p:nvGrpSpPr>
      <p:grpSpPr>
        <a:xfrm>
          <a:off x="0" y="0"/>
          <a:ext cx="0" cy="0"/>
          <a:chOff x="0" y="0"/>
          <a:chExt cx="0" cy="0"/>
        </a:xfrm>
      </p:grpSpPr>
      <p:pic>
        <p:nvPicPr>
          <p:cNvPr id="60" name="Google Shape;60;p16"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1" name="Google Shape;61;p16"/>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62" name="Google Shape;62;p16"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63"/>
        <p:cNvGrpSpPr/>
        <p:nvPr/>
      </p:nvGrpSpPr>
      <p:grpSpPr>
        <a:xfrm>
          <a:off x="0" y="0"/>
          <a:ext cx="0" cy="0"/>
          <a:chOff x="0" y="0"/>
          <a:chExt cx="0" cy="0"/>
        </a:xfrm>
      </p:grpSpPr>
      <p:pic>
        <p:nvPicPr>
          <p:cNvPr id="64" name="Google Shape;64;p17"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 name="Google Shape;65;p17"/>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66" name="Google Shape;66;p17"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67"/>
        <p:cNvGrpSpPr/>
        <p:nvPr/>
      </p:nvGrpSpPr>
      <p:grpSpPr>
        <a:xfrm>
          <a:off x="0" y="0"/>
          <a:ext cx="0" cy="0"/>
          <a:chOff x="0" y="0"/>
          <a:chExt cx="0" cy="0"/>
        </a:xfrm>
      </p:grpSpPr>
      <p:pic>
        <p:nvPicPr>
          <p:cNvPr id="68" name="Google Shape;68;p18"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9" name="Google Shape;69;p18"/>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70" name="Google Shape;70;p18"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71"/>
        <p:cNvGrpSpPr/>
        <p:nvPr/>
      </p:nvGrpSpPr>
      <p:grpSpPr>
        <a:xfrm>
          <a:off x="0" y="0"/>
          <a:ext cx="0" cy="0"/>
          <a:chOff x="0" y="0"/>
          <a:chExt cx="0" cy="0"/>
        </a:xfrm>
      </p:grpSpPr>
      <p:pic>
        <p:nvPicPr>
          <p:cNvPr id="72" name="Google Shape;72;p19"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3" name="Google Shape;73;p19"/>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74" name="Google Shape;74;p19"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75"/>
        <p:cNvGrpSpPr/>
        <p:nvPr/>
      </p:nvGrpSpPr>
      <p:grpSpPr>
        <a:xfrm>
          <a:off x="0" y="0"/>
          <a:ext cx="0" cy="0"/>
          <a:chOff x="0" y="0"/>
          <a:chExt cx="0" cy="0"/>
        </a:xfrm>
      </p:grpSpPr>
      <p:pic>
        <p:nvPicPr>
          <p:cNvPr id="76" name="Google Shape;76;p20"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7" name="Google Shape;77;p20"/>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78" name="Google Shape;78;p20"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79"/>
        <p:cNvGrpSpPr/>
        <p:nvPr/>
      </p:nvGrpSpPr>
      <p:grpSpPr>
        <a:xfrm>
          <a:off x="0" y="0"/>
          <a:ext cx="0" cy="0"/>
          <a:chOff x="0" y="0"/>
          <a:chExt cx="0" cy="0"/>
        </a:xfrm>
      </p:grpSpPr>
      <p:pic>
        <p:nvPicPr>
          <p:cNvPr id="80" name="Google Shape;80;p21"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1" name="Google Shape;81;p21"/>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82" name="Google Shape;82;p21"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83"/>
        <p:cNvGrpSpPr/>
        <p:nvPr/>
      </p:nvGrpSpPr>
      <p:grpSpPr>
        <a:xfrm>
          <a:off x="0" y="0"/>
          <a:ext cx="0" cy="0"/>
          <a:chOff x="0" y="0"/>
          <a:chExt cx="0" cy="0"/>
        </a:xfrm>
      </p:grpSpPr>
      <p:pic>
        <p:nvPicPr>
          <p:cNvPr id="84" name="Google Shape;84;p22"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5" name="Google Shape;85;p22"/>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86" name="Google Shape;86;p22"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87"/>
        <p:cNvGrpSpPr/>
        <p:nvPr/>
      </p:nvGrpSpPr>
      <p:grpSpPr>
        <a:xfrm>
          <a:off x="0" y="0"/>
          <a:ext cx="0" cy="0"/>
          <a:chOff x="0" y="0"/>
          <a:chExt cx="0" cy="0"/>
        </a:xfrm>
      </p:grpSpPr>
      <p:pic>
        <p:nvPicPr>
          <p:cNvPr id="88" name="Google Shape;88;p23"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9" name="Google Shape;89;p23"/>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90" name="Google Shape;90;p23"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9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93"/>
        <p:cNvGrpSpPr/>
        <p:nvPr/>
      </p:nvGrpSpPr>
      <p:grpSpPr>
        <a:xfrm>
          <a:off x="0" y="0"/>
          <a:ext cx="0" cy="0"/>
          <a:chOff x="0" y="0"/>
          <a:chExt cx="0" cy="0"/>
        </a:xfrm>
      </p:grpSpPr>
      <p:pic>
        <p:nvPicPr>
          <p:cNvPr id="94" name="Google Shape;94;p26"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5" name="Google Shape;95;p26"/>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96" name="Google Shape;96;p26"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97"/>
        <p:cNvGrpSpPr/>
        <p:nvPr/>
      </p:nvGrpSpPr>
      <p:grpSpPr>
        <a:xfrm>
          <a:off x="0" y="0"/>
          <a:ext cx="0" cy="0"/>
          <a:chOff x="0" y="0"/>
          <a:chExt cx="0" cy="0"/>
        </a:xfrm>
      </p:grpSpPr>
      <p:pic>
        <p:nvPicPr>
          <p:cNvPr id="98" name="Google Shape;98;p27"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9" name="Google Shape;99;p27"/>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100" name="Google Shape;100;p27"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01"/>
        <p:cNvGrpSpPr/>
        <p:nvPr/>
      </p:nvGrpSpPr>
      <p:grpSpPr>
        <a:xfrm>
          <a:off x="0" y="0"/>
          <a:ext cx="0" cy="0"/>
          <a:chOff x="0" y="0"/>
          <a:chExt cx="0" cy="0"/>
        </a:xfrm>
      </p:grpSpPr>
      <p:pic>
        <p:nvPicPr>
          <p:cNvPr id="102" name="Google Shape;102;p28"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3" name="Google Shape;103;p28"/>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104" name="Google Shape;104;p28"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05"/>
        <p:cNvGrpSpPr/>
        <p:nvPr/>
      </p:nvGrpSpPr>
      <p:grpSpPr>
        <a:xfrm>
          <a:off x="0" y="0"/>
          <a:ext cx="0" cy="0"/>
          <a:chOff x="0" y="0"/>
          <a:chExt cx="0" cy="0"/>
        </a:xfrm>
      </p:grpSpPr>
      <p:pic>
        <p:nvPicPr>
          <p:cNvPr id="106" name="Google Shape;106;p29"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7" name="Google Shape;107;p29"/>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108" name="Google Shape;108;p29"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09"/>
        <p:cNvGrpSpPr/>
        <p:nvPr/>
      </p:nvGrpSpPr>
      <p:grpSpPr>
        <a:xfrm>
          <a:off x="0" y="0"/>
          <a:ext cx="0" cy="0"/>
          <a:chOff x="0" y="0"/>
          <a:chExt cx="0" cy="0"/>
        </a:xfrm>
      </p:grpSpPr>
      <p:pic>
        <p:nvPicPr>
          <p:cNvPr id="110" name="Google Shape;110;p30"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1" name="Google Shape;111;p30"/>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112" name="Google Shape;112;p30"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113"/>
        <p:cNvGrpSpPr/>
        <p:nvPr/>
      </p:nvGrpSpPr>
      <p:grpSpPr>
        <a:xfrm>
          <a:off x="0" y="0"/>
          <a:ext cx="0" cy="0"/>
          <a:chOff x="0" y="0"/>
          <a:chExt cx="0" cy="0"/>
        </a:xfrm>
      </p:grpSpPr>
      <p:pic>
        <p:nvPicPr>
          <p:cNvPr id="114" name="Google Shape;114;p31"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5" name="Google Shape;115;p31"/>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116" name="Google Shape;116;p31"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117"/>
        <p:cNvGrpSpPr/>
        <p:nvPr/>
      </p:nvGrpSpPr>
      <p:grpSpPr>
        <a:xfrm>
          <a:off x="0" y="0"/>
          <a:ext cx="0" cy="0"/>
          <a:chOff x="0" y="0"/>
          <a:chExt cx="0" cy="0"/>
        </a:xfrm>
      </p:grpSpPr>
      <p:pic>
        <p:nvPicPr>
          <p:cNvPr id="118" name="Google Shape;118;p32"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9" name="Google Shape;119;p32"/>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120" name="Google Shape;120;p32"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121"/>
        <p:cNvGrpSpPr/>
        <p:nvPr/>
      </p:nvGrpSpPr>
      <p:grpSpPr>
        <a:xfrm>
          <a:off x="0" y="0"/>
          <a:ext cx="0" cy="0"/>
          <a:chOff x="0" y="0"/>
          <a:chExt cx="0" cy="0"/>
        </a:xfrm>
      </p:grpSpPr>
      <p:pic>
        <p:nvPicPr>
          <p:cNvPr id="122" name="Google Shape;122;p33"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3" name="Google Shape;123;p33"/>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124" name="Google Shape;124;p33"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125"/>
        <p:cNvGrpSpPr/>
        <p:nvPr/>
      </p:nvGrpSpPr>
      <p:grpSpPr>
        <a:xfrm>
          <a:off x="0" y="0"/>
          <a:ext cx="0" cy="0"/>
          <a:chOff x="0" y="0"/>
          <a:chExt cx="0" cy="0"/>
        </a:xfrm>
      </p:grpSpPr>
      <p:pic>
        <p:nvPicPr>
          <p:cNvPr id="126" name="Google Shape;126;p34"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7" name="Google Shape;127;p34"/>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128" name="Google Shape;128;p34"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129"/>
        <p:cNvGrpSpPr/>
        <p:nvPr/>
      </p:nvGrpSpPr>
      <p:grpSpPr>
        <a:xfrm>
          <a:off x="0" y="0"/>
          <a:ext cx="0" cy="0"/>
          <a:chOff x="0" y="0"/>
          <a:chExt cx="0" cy="0"/>
        </a:xfrm>
      </p:grpSpPr>
      <p:pic>
        <p:nvPicPr>
          <p:cNvPr id="130" name="Google Shape;130;p35" descr="preencoded.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1" name="Google Shape;131;p35"/>
          <p:cNvSpPr/>
          <p:nvPr/>
        </p:nvSpPr>
        <p:spPr>
          <a:xfrm>
            <a:off x="0" y="0"/>
            <a:ext cx="9144000" cy="5143500"/>
          </a:xfrm>
          <a:prstGeom prst="rect">
            <a:avLst/>
          </a:prstGeom>
          <a:solidFill>
            <a:srgbClr val="0D0A2C">
              <a:alpha val="9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132" name="Google Shape;132;p35" descr="preencoded.png">
            <a:hlinkClick r:id="rId3"/>
          </p:cNvPr>
          <p:cNvPicPr preferRelativeResize="0"/>
          <p:nvPr/>
        </p:nvPicPr>
        <p:blipFill rotWithShape="1">
          <a:blip r:embed="rId4">
            <a:alphaModFix/>
          </a:blip>
          <a:srcRect/>
          <a:stretch/>
        </p:blipFill>
        <p:spPr>
          <a:xfrm>
            <a:off x="8024509" y="4843463"/>
            <a:ext cx="1076628" cy="257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7"/>
          <p:cNvSpPr/>
          <p:nvPr/>
        </p:nvSpPr>
        <p:spPr>
          <a:xfrm>
            <a:off x="3925119" y="976461"/>
            <a:ext cx="4722763" cy="1550194"/>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U.S. Border Crossing Analysis: Trends, Regional Comparisons, and Event Impacts</a:t>
            </a:r>
            <a:endParaRPr sz="2400" b="0" i="0" u="none" strike="noStrike" cap="none">
              <a:solidFill>
                <a:schemeClr val="dk1"/>
              </a:solidFill>
              <a:latin typeface="Calibri"/>
              <a:ea typeface="Calibri"/>
              <a:cs typeface="Calibri"/>
              <a:sym typeface="Calibri"/>
            </a:endParaRPr>
          </a:p>
        </p:txBody>
      </p:sp>
      <p:sp>
        <p:nvSpPr>
          <p:cNvPr id="140" name="Google Shape;140;p37"/>
          <p:cNvSpPr/>
          <p:nvPr/>
        </p:nvSpPr>
        <p:spPr>
          <a:xfrm>
            <a:off x="3925119" y="2712690"/>
            <a:ext cx="4722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Group: Group 1</a:t>
            </a:r>
            <a:endParaRPr sz="1000" b="0" i="0" u="none" strike="noStrike" cap="none">
              <a:solidFill>
                <a:schemeClr val="dk1"/>
              </a:solidFill>
              <a:latin typeface="Calibri"/>
              <a:ea typeface="Calibri"/>
              <a:cs typeface="Calibri"/>
              <a:sym typeface="Calibri"/>
            </a:endParaRPr>
          </a:p>
        </p:txBody>
      </p:sp>
      <p:sp>
        <p:nvSpPr>
          <p:cNvPr id="141" name="Google Shape;141;p37"/>
          <p:cNvSpPr/>
          <p:nvPr/>
        </p:nvSpPr>
        <p:spPr>
          <a:xfrm>
            <a:off x="3925119" y="3050679"/>
            <a:ext cx="4722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Section: 2025-001</a:t>
            </a:r>
            <a:endParaRPr sz="1000" b="0" i="0" u="none" strike="noStrike" cap="none">
              <a:solidFill>
                <a:schemeClr val="dk1"/>
              </a:solidFill>
              <a:latin typeface="Calibri"/>
              <a:ea typeface="Calibri"/>
              <a:cs typeface="Calibri"/>
              <a:sym typeface="Calibri"/>
            </a:endParaRPr>
          </a:p>
        </p:txBody>
      </p:sp>
      <p:sp>
        <p:nvSpPr>
          <p:cNvPr id="142" name="Google Shape;142;p37"/>
          <p:cNvSpPr/>
          <p:nvPr/>
        </p:nvSpPr>
        <p:spPr>
          <a:xfrm>
            <a:off x="3925119" y="3388668"/>
            <a:ext cx="4722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Team Members:</a:t>
            </a:r>
            <a:endParaRPr sz="1000" b="0" i="0" u="none" strike="noStrike" cap="none">
              <a:solidFill>
                <a:schemeClr val="dk1"/>
              </a:solidFill>
              <a:latin typeface="Calibri"/>
              <a:ea typeface="Calibri"/>
              <a:cs typeface="Calibri"/>
              <a:sym typeface="Calibri"/>
            </a:endParaRPr>
          </a:p>
        </p:txBody>
      </p:sp>
      <p:sp>
        <p:nvSpPr>
          <p:cNvPr id="143" name="Google Shape;143;p37"/>
          <p:cNvSpPr/>
          <p:nvPr/>
        </p:nvSpPr>
        <p:spPr>
          <a:xfrm>
            <a:off x="3925119" y="3726656"/>
            <a:ext cx="4722763"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b="0" i="0" u="none" strike="noStrike" cap="none">
                <a:solidFill>
                  <a:srgbClr val="DCD7E5"/>
                </a:solidFill>
                <a:latin typeface="Heebo Light"/>
                <a:ea typeface="Heebo Light"/>
                <a:cs typeface="Heebo Light"/>
                <a:sym typeface="Heebo Light"/>
              </a:rPr>
              <a:t>Omolabake Badmus</a:t>
            </a:r>
            <a:endParaRPr sz="1000" b="0" i="0" u="none" strike="noStrike" cap="none">
              <a:solidFill>
                <a:schemeClr val="dk1"/>
              </a:solidFill>
              <a:latin typeface="Calibri"/>
              <a:ea typeface="Calibri"/>
              <a:cs typeface="Calibri"/>
              <a:sym typeface="Calibri"/>
            </a:endParaRPr>
          </a:p>
        </p:txBody>
      </p:sp>
      <p:sp>
        <p:nvSpPr>
          <p:cNvPr id="144" name="Google Shape;144;p37"/>
          <p:cNvSpPr/>
          <p:nvPr/>
        </p:nvSpPr>
        <p:spPr>
          <a:xfrm>
            <a:off x="3925119" y="3968502"/>
            <a:ext cx="4722763"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b="0" i="0" u="none" strike="noStrike" cap="none">
                <a:solidFill>
                  <a:srgbClr val="DCD7E5"/>
                </a:solidFill>
                <a:latin typeface="Heebo Light"/>
                <a:ea typeface="Heebo Light"/>
                <a:cs typeface="Heebo Light"/>
                <a:sym typeface="Heebo Light"/>
              </a:rPr>
              <a:t>Temiloluwa Alonge</a:t>
            </a:r>
            <a:endParaRPr sz="1000" b="0" i="0" u="none" strike="noStrike" cap="none">
              <a:solidFill>
                <a:schemeClr val="dk1"/>
              </a:solidFill>
              <a:latin typeface="Calibri"/>
              <a:ea typeface="Calibri"/>
              <a:cs typeface="Calibri"/>
              <a:sym typeface="Calibri"/>
            </a:endParaRPr>
          </a:p>
        </p:txBody>
      </p:sp>
      <p:pic>
        <p:nvPicPr>
          <p:cNvPr id="145" name="Google Shape;145;p37" descr="border crossing"/>
          <p:cNvPicPr preferRelativeResize="0"/>
          <p:nvPr/>
        </p:nvPicPr>
        <p:blipFill>
          <a:blip r:embed="rId3">
            <a:alphaModFix/>
          </a:blip>
          <a:stretch>
            <a:fillRect/>
          </a:stretch>
        </p:blipFill>
        <p:spPr>
          <a:xfrm>
            <a:off x="0" y="0"/>
            <a:ext cx="3633524" cy="5143500"/>
          </a:xfrm>
          <a:prstGeom prst="rect">
            <a:avLst/>
          </a:prstGeom>
          <a:noFill/>
          <a:ln>
            <a:noFill/>
          </a:ln>
        </p:spPr>
      </p:pic>
      <p:sp>
        <p:nvSpPr>
          <p:cNvPr id="146" name="Google Shape;146;p37"/>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6" descr="preencoded.png"/>
          <p:cNvPicPr preferRelativeResize="0"/>
          <p:nvPr/>
        </p:nvPicPr>
        <p:blipFill rotWithShape="1">
          <a:blip r:embed="rId3">
            <a:alphaModFix/>
          </a:blip>
          <a:srcRect/>
          <a:stretch/>
        </p:blipFill>
        <p:spPr>
          <a:xfrm>
            <a:off x="3429000" y="0"/>
            <a:ext cx="5715000" cy="5143500"/>
          </a:xfrm>
          <a:prstGeom prst="rect">
            <a:avLst/>
          </a:prstGeom>
          <a:noFill/>
          <a:ln>
            <a:noFill/>
          </a:ln>
        </p:spPr>
      </p:pic>
      <p:pic>
        <p:nvPicPr>
          <p:cNvPr id="293" name="Google Shape;293;p46" descr="preencoded.png"/>
          <p:cNvPicPr preferRelativeResize="0"/>
          <p:nvPr/>
        </p:nvPicPr>
        <p:blipFill rotWithShape="1">
          <a:blip r:embed="rId4">
            <a:alphaModFix/>
          </a:blip>
          <a:srcRect/>
          <a:stretch/>
        </p:blipFill>
        <p:spPr>
          <a:xfrm>
            <a:off x="3584079" y="1056084"/>
            <a:ext cx="5404842" cy="3031257"/>
          </a:xfrm>
          <a:prstGeom prst="rect">
            <a:avLst/>
          </a:prstGeom>
          <a:noFill/>
          <a:ln>
            <a:noFill/>
          </a:ln>
        </p:spPr>
      </p:pic>
      <p:sp>
        <p:nvSpPr>
          <p:cNvPr id="294" name="Google Shape;294;p46"/>
          <p:cNvSpPr/>
          <p:nvPr/>
        </p:nvSpPr>
        <p:spPr>
          <a:xfrm>
            <a:off x="496119" y="736104"/>
            <a:ext cx="2436763" cy="1162646"/>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Monthly Seasonality in Traffic</a:t>
            </a:r>
            <a:endParaRPr sz="2400" b="0" i="0" u="none" strike="noStrike" cap="none"/>
          </a:p>
        </p:txBody>
      </p:sp>
      <p:sp>
        <p:nvSpPr>
          <p:cNvPr id="295" name="Google Shape;295;p46"/>
          <p:cNvSpPr/>
          <p:nvPr/>
        </p:nvSpPr>
        <p:spPr>
          <a:xfrm>
            <a:off x="496119" y="2084784"/>
            <a:ext cx="2436763" cy="119077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dirty="0">
                <a:solidFill>
                  <a:srgbClr val="DCD7E5"/>
                </a:solidFill>
                <a:latin typeface="Heebo Light"/>
                <a:ea typeface="Heebo Light"/>
                <a:cs typeface="Heebo Light"/>
                <a:sym typeface="Heebo Light"/>
              </a:rPr>
              <a:t>A distinct seasonal pattern is observed, particularly for "Personal Vehicles" and "Passengers." The time series decomposition's seasonal component confirms peaks during summer months (June-August).</a:t>
            </a:r>
            <a:endParaRPr sz="1000" b="0" i="0" u="none" strike="noStrike" cap="none" dirty="0"/>
          </a:p>
        </p:txBody>
      </p:sp>
      <p:sp>
        <p:nvSpPr>
          <p:cNvPr id="296" name="Google Shape;296;p46"/>
          <p:cNvSpPr/>
          <p:nvPr/>
        </p:nvSpPr>
        <p:spPr>
          <a:xfrm>
            <a:off x="496119" y="3415084"/>
            <a:ext cx="2436763" cy="992311"/>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endParaRPr lang="en" sz="1000" b="0" i="0" u="none" strike="noStrike" cap="none" dirty="0">
              <a:solidFill>
                <a:srgbClr val="DCD7E5"/>
              </a:solidFill>
              <a:latin typeface="Heebo Light"/>
              <a:ea typeface="Heebo Light"/>
              <a:cs typeface="Heebo Light"/>
              <a:sym typeface="Heebo Light"/>
            </a:endParaRPr>
          </a:p>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dirty="0">
                <a:solidFill>
                  <a:srgbClr val="DCD7E5"/>
                </a:solidFill>
                <a:latin typeface="Heebo Light"/>
                <a:ea typeface="Heebo Light"/>
                <a:cs typeface="Heebo Light"/>
                <a:sym typeface="Heebo Light"/>
              </a:rPr>
              <a:t>This indicates increased leisure travel during these periods. The mean crossings in July (a peak month) are notably higher than in January (a trough month), highlighting the cyclical nature of border activity.</a:t>
            </a:r>
            <a:endParaRPr sz="1000" b="0" i="0" u="none" strike="noStrike" cap="none"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7" descr="preencoded.png"/>
          <p:cNvPicPr preferRelativeResize="0"/>
          <p:nvPr/>
        </p:nvPicPr>
        <p:blipFill rotWithShape="1">
          <a:blip r:embed="rId3">
            <a:alphaModFix/>
          </a:blip>
          <a:srcRect/>
          <a:stretch/>
        </p:blipFill>
        <p:spPr>
          <a:xfrm>
            <a:off x="0" y="0"/>
            <a:ext cx="3429000" cy="5143500"/>
          </a:xfrm>
          <a:prstGeom prst="rect">
            <a:avLst/>
          </a:prstGeom>
          <a:noFill/>
          <a:ln>
            <a:noFill/>
          </a:ln>
        </p:spPr>
      </p:pic>
      <p:pic>
        <p:nvPicPr>
          <p:cNvPr id="303" name="Google Shape;303;p47" descr="preencoded.png"/>
          <p:cNvPicPr preferRelativeResize="0"/>
          <p:nvPr/>
        </p:nvPicPr>
        <p:blipFill rotWithShape="1">
          <a:blip r:embed="rId4">
            <a:alphaModFix/>
          </a:blip>
          <a:srcRect/>
          <a:stretch/>
        </p:blipFill>
        <p:spPr>
          <a:xfrm>
            <a:off x="155079" y="1697161"/>
            <a:ext cx="3118843" cy="1749177"/>
          </a:xfrm>
          <a:prstGeom prst="rect">
            <a:avLst/>
          </a:prstGeom>
          <a:noFill/>
          <a:ln>
            <a:noFill/>
          </a:ln>
        </p:spPr>
      </p:pic>
      <p:sp>
        <p:nvSpPr>
          <p:cNvPr id="304" name="Google Shape;304;p47"/>
          <p:cNvSpPr/>
          <p:nvPr/>
        </p:nvSpPr>
        <p:spPr>
          <a:xfrm>
            <a:off x="3925119" y="1719039"/>
            <a:ext cx="4482331"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Top Performing Border Ports</a:t>
            </a:r>
            <a:endParaRPr sz="2400" b="0" i="0" u="none" strike="noStrike" cap="none"/>
          </a:p>
        </p:txBody>
      </p:sp>
      <p:sp>
        <p:nvSpPr>
          <p:cNvPr id="305" name="Google Shape;305;p47"/>
          <p:cNvSpPr/>
          <p:nvPr/>
        </p:nvSpPr>
        <p:spPr>
          <a:xfrm>
            <a:off x="3925119" y="2292623"/>
            <a:ext cx="4722763"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Descriptive statistics show a wide range in port activity, with a few major land ports consistently handling the highest overall volumes.</a:t>
            </a:r>
            <a:endParaRPr sz="1000" b="0" i="0" u="none" strike="noStrike" cap="none"/>
          </a:p>
        </p:txBody>
      </p:sp>
      <p:sp>
        <p:nvSpPr>
          <p:cNvPr id="306" name="Google Shape;306;p47"/>
          <p:cNvSpPr/>
          <p:nvPr/>
        </p:nvSpPr>
        <p:spPr>
          <a:xfrm>
            <a:off x="3925119" y="2829074"/>
            <a:ext cx="4722763" cy="595387"/>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These ports serve as critical hubs for overall traffic, demonstrating their strategic importance in facilitating cross-border movement of people and goods. Their consistent high volumes underscore their role in regional and national economies.</a:t>
            </a:r>
            <a:endParaRPr sz="1000" b="0" i="0" u="none" strike="noStrike" cap="none"/>
          </a:p>
        </p:txBody>
      </p:sp>
      <p:sp>
        <p:nvSpPr>
          <p:cNvPr id="307" name="Google Shape;307;p47"/>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p:nvPr/>
        </p:nvSpPr>
        <p:spPr>
          <a:xfrm>
            <a:off x="496119" y="442094"/>
            <a:ext cx="6380039"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U.S.-Canada vs. U.S.-Mexico Border Traffic</a:t>
            </a:r>
            <a:endParaRPr sz="2400" b="0" i="0" u="none" strike="noStrike" cap="none"/>
          </a:p>
        </p:txBody>
      </p:sp>
      <p:sp>
        <p:nvSpPr>
          <p:cNvPr id="314" name="Google Shape;314;p48"/>
          <p:cNvSpPr/>
          <p:nvPr/>
        </p:nvSpPr>
        <p:spPr>
          <a:xfrm>
            <a:off x="496119" y="1077664"/>
            <a:ext cx="8151763"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Descriptive statistics and comparative trends highlight significant differences in total volume, growth, and seasonality between the U.S.-Canada and U.S.-Mexico borders.</a:t>
            </a:r>
            <a:endParaRPr sz="1000" b="0" i="0" u="none" strike="noStrike" cap="none"/>
          </a:p>
        </p:txBody>
      </p:sp>
      <p:sp>
        <p:nvSpPr>
          <p:cNvPr id="315" name="Google Shape;315;p48"/>
          <p:cNvSpPr/>
          <p:nvPr/>
        </p:nvSpPr>
        <p:spPr>
          <a:xfrm>
            <a:off x="496119" y="1738089"/>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F2F0F4"/>
              </a:buClr>
              <a:buSzPts val="1200"/>
              <a:buFont typeface="Montserrat"/>
              <a:buNone/>
            </a:pPr>
            <a:r>
              <a:rPr lang="en" sz="1200" b="0" i="0" u="none" strike="noStrike" cap="none">
                <a:solidFill>
                  <a:srgbClr val="F2F0F4"/>
                </a:solidFill>
                <a:latin typeface="Montserrat"/>
                <a:ea typeface="Montserrat"/>
                <a:cs typeface="Montserrat"/>
                <a:sym typeface="Montserrat"/>
              </a:rPr>
              <a:t>Total Volume</a:t>
            </a:r>
            <a:endParaRPr sz="1200" b="0" i="0" u="none" strike="noStrike" cap="none"/>
          </a:p>
        </p:txBody>
      </p:sp>
      <p:sp>
        <p:nvSpPr>
          <p:cNvPr id="316" name="Google Shape;316;p48"/>
          <p:cNvSpPr/>
          <p:nvPr/>
        </p:nvSpPr>
        <p:spPr>
          <a:xfrm>
            <a:off x="496119" y="2055912"/>
            <a:ext cx="3924598" cy="79384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The U.S.-Mexico border consistently experiences a significantly higher overall volume of crossings. Its mean crossings per entry are substantially larger than those for the U.S.-Canada border, as confirmed by the descriptive statistics grouped by Border.</a:t>
            </a:r>
            <a:endParaRPr sz="1000" b="0" i="0" u="none" strike="noStrike" cap="none"/>
          </a:p>
        </p:txBody>
      </p:sp>
      <p:pic>
        <p:nvPicPr>
          <p:cNvPr id="317" name="Google Shape;317;p48" descr="preencoded.png"/>
          <p:cNvPicPr preferRelativeResize="0"/>
          <p:nvPr/>
        </p:nvPicPr>
        <p:blipFill rotWithShape="1">
          <a:blip r:embed="rId3">
            <a:alphaModFix/>
          </a:blip>
          <a:srcRect/>
          <a:stretch/>
        </p:blipFill>
        <p:spPr>
          <a:xfrm>
            <a:off x="4728046" y="1753642"/>
            <a:ext cx="3924598" cy="2808238"/>
          </a:xfrm>
          <a:prstGeom prst="rect">
            <a:avLst/>
          </a:prstGeom>
          <a:noFill/>
          <a:ln>
            <a:noFill/>
          </a:ln>
        </p:spPr>
      </p:pic>
      <p:sp>
        <p:nvSpPr>
          <p:cNvPr id="318" name="Google Shape;318;p48"/>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p:nvPr/>
        </p:nvSpPr>
        <p:spPr>
          <a:xfrm>
            <a:off x="496119" y="431676"/>
            <a:ext cx="5623396"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Comparative Trends and Seasonality</a:t>
            </a:r>
            <a:endParaRPr sz="2400" b="0" i="0" u="none" strike="noStrike" cap="none"/>
          </a:p>
        </p:txBody>
      </p:sp>
      <p:sp>
        <p:nvSpPr>
          <p:cNvPr id="325" name="Google Shape;325;p49"/>
          <p:cNvSpPr/>
          <p:nvPr/>
        </p:nvSpPr>
        <p:spPr>
          <a:xfrm>
            <a:off x="496119" y="1129233"/>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F2F0F4"/>
              </a:buClr>
              <a:buSzPts val="1200"/>
              <a:buFont typeface="Montserrat"/>
              <a:buNone/>
            </a:pPr>
            <a:r>
              <a:rPr lang="en" sz="1200" b="0" i="0" u="none" strike="noStrike" cap="none">
                <a:solidFill>
                  <a:srgbClr val="F2F0F4"/>
                </a:solidFill>
                <a:latin typeface="Montserrat"/>
                <a:ea typeface="Montserrat"/>
                <a:cs typeface="Montserrat"/>
                <a:sym typeface="Montserrat"/>
              </a:rPr>
              <a:t>Trend</a:t>
            </a:r>
            <a:endParaRPr sz="1200" b="0" i="0" u="none" strike="noStrike" cap="none"/>
          </a:p>
        </p:txBody>
      </p:sp>
      <p:sp>
        <p:nvSpPr>
          <p:cNvPr id="326" name="Google Shape;326;p49"/>
          <p:cNvSpPr/>
          <p:nvPr/>
        </p:nvSpPr>
        <p:spPr>
          <a:xfrm>
            <a:off x="496119" y="1447056"/>
            <a:ext cx="3924598" cy="595387"/>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While both borders exhibit similar overall trends (e.g., the pandemic-induced decline), the U.S.-Mexico border maintains a consistently higher absolute volume of traffic throughout the years.</a:t>
            </a:r>
            <a:endParaRPr sz="1000" b="0" i="0" u="none" strike="noStrike" cap="none"/>
          </a:p>
        </p:txBody>
      </p:sp>
      <p:pic>
        <p:nvPicPr>
          <p:cNvPr id="327" name="Google Shape;327;p49" descr="preencoded.png"/>
          <p:cNvPicPr preferRelativeResize="0"/>
          <p:nvPr/>
        </p:nvPicPr>
        <p:blipFill rotWithShape="1">
          <a:blip r:embed="rId3">
            <a:alphaModFix/>
          </a:blip>
          <a:srcRect/>
          <a:stretch/>
        </p:blipFill>
        <p:spPr>
          <a:xfrm>
            <a:off x="496119" y="2181969"/>
            <a:ext cx="3924598" cy="2221260"/>
          </a:xfrm>
          <a:prstGeom prst="rect">
            <a:avLst/>
          </a:prstGeom>
          <a:noFill/>
          <a:ln>
            <a:noFill/>
          </a:ln>
        </p:spPr>
      </p:pic>
      <p:sp>
        <p:nvSpPr>
          <p:cNvPr id="328" name="Google Shape;328;p49"/>
          <p:cNvSpPr/>
          <p:nvPr/>
        </p:nvSpPr>
        <p:spPr>
          <a:xfrm>
            <a:off x="4728046" y="1129233"/>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F2F0F4"/>
              </a:buClr>
              <a:buSzPts val="1200"/>
              <a:buFont typeface="Montserrat"/>
              <a:buNone/>
            </a:pPr>
            <a:r>
              <a:rPr lang="en" sz="1200" b="0" i="0" u="none" strike="noStrike" cap="none">
                <a:solidFill>
                  <a:srgbClr val="F2F0F4"/>
                </a:solidFill>
                <a:latin typeface="Montserrat"/>
                <a:ea typeface="Montserrat"/>
                <a:cs typeface="Montserrat"/>
                <a:sym typeface="Montserrat"/>
              </a:rPr>
              <a:t>Seasonality</a:t>
            </a:r>
            <a:endParaRPr sz="1200" b="0" i="0" u="none" strike="noStrike" cap="none"/>
          </a:p>
        </p:txBody>
      </p:sp>
      <p:sp>
        <p:nvSpPr>
          <p:cNvPr id="329" name="Google Shape;329;p49"/>
          <p:cNvSpPr/>
          <p:nvPr/>
        </p:nvSpPr>
        <p:spPr>
          <a:xfrm>
            <a:off x="4728046" y="1447056"/>
            <a:ext cx="3924598" cy="79384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Both borders show some degree of seasonality, with traffic generally increasing in warmer months. However, the specific timing and intensity of these seasonal peaks can vary due to unique regional factors, holidays, and cross-border cultural events unique to each border.</a:t>
            </a:r>
            <a:endParaRPr sz="1000" b="0" i="0" u="none" strike="noStrike" cap="none"/>
          </a:p>
        </p:txBody>
      </p:sp>
      <p:pic>
        <p:nvPicPr>
          <p:cNvPr id="330" name="Google Shape;330;p49" descr="preencoded.png"/>
          <p:cNvPicPr preferRelativeResize="0"/>
          <p:nvPr/>
        </p:nvPicPr>
        <p:blipFill rotWithShape="1">
          <a:blip r:embed="rId4">
            <a:alphaModFix/>
          </a:blip>
          <a:srcRect/>
          <a:stretch/>
        </p:blipFill>
        <p:spPr>
          <a:xfrm>
            <a:off x="4728046" y="2380431"/>
            <a:ext cx="3924598" cy="2191866"/>
          </a:xfrm>
          <a:prstGeom prst="rect">
            <a:avLst/>
          </a:prstGeom>
          <a:noFill/>
          <a:ln>
            <a:noFill/>
          </a:ln>
        </p:spPr>
      </p:pic>
      <p:sp>
        <p:nvSpPr>
          <p:cNvPr id="331" name="Google Shape;331;p49"/>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50" descr="preencoded.png"/>
          <p:cNvPicPr preferRelativeResize="0"/>
          <p:nvPr/>
        </p:nvPicPr>
        <p:blipFill rotWithShape="1">
          <a:blip r:embed="rId3">
            <a:alphaModFix/>
          </a:blip>
          <a:srcRect/>
          <a:stretch/>
        </p:blipFill>
        <p:spPr>
          <a:xfrm>
            <a:off x="0" y="0"/>
            <a:ext cx="3429000" cy="5143500"/>
          </a:xfrm>
          <a:prstGeom prst="rect">
            <a:avLst/>
          </a:prstGeom>
          <a:noFill/>
          <a:ln>
            <a:noFill/>
          </a:ln>
        </p:spPr>
      </p:pic>
      <p:pic>
        <p:nvPicPr>
          <p:cNvPr id="338" name="Google Shape;338;p50" descr="preencoded.png"/>
          <p:cNvPicPr preferRelativeResize="0"/>
          <p:nvPr/>
        </p:nvPicPr>
        <p:blipFill rotWithShape="1">
          <a:blip r:embed="rId4">
            <a:alphaModFix/>
          </a:blip>
          <a:srcRect/>
          <a:stretch/>
        </p:blipFill>
        <p:spPr>
          <a:xfrm>
            <a:off x="155004" y="1511275"/>
            <a:ext cx="3118917" cy="2120875"/>
          </a:xfrm>
          <a:prstGeom prst="rect">
            <a:avLst/>
          </a:prstGeom>
          <a:noFill/>
          <a:ln>
            <a:noFill/>
          </a:ln>
        </p:spPr>
      </p:pic>
      <p:sp>
        <p:nvSpPr>
          <p:cNvPr id="339" name="Google Shape;339;p50"/>
          <p:cNvSpPr/>
          <p:nvPr/>
        </p:nvSpPr>
        <p:spPr>
          <a:xfrm>
            <a:off x="3925119" y="874812"/>
            <a:ext cx="4722763" cy="775097"/>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Impact of Major Events: COVID-19</a:t>
            </a:r>
            <a:endParaRPr sz="2400" b="0" i="0" u="none" strike="noStrike" cap="none"/>
          </a:p>
        </p:txBody>
      </p:sp>
      <p:sp>
        <p:nvSpPr>
          <p:cNvPr id="340" name="Google Shape;340;p50"/>
          <p:cNvSpPr/>
          <p:nvPr/>
        </p:nvSpPr>
        <p:spPr>
          <a:xfrm>
            <a:off x="3925119" y="1835944"/>
            <a:ext cx="4722763"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The COVID-19 pandemic serves as a stark example of a major event's impact on border crossings, clearly illustrated by our time series analysis.</a:t>
            </a:r>
            <a:endParaRPr sz="1000" b="0" i="0" u="none" strike="noStrike" cap="none"/>
          </a:p>
        </p:txBody>
      </p:sp>
      <p:pic>
        <p:nvPicPr>
          <p:cNvPr id="341" name="Google Shape;341;p50" descr="preencoded.png"/>
          <p:cNvPicPr preferRelativeResize="0"/>
          <p:nvPr/>
        </p:nvPicPr>
        <p:blipFill rotWithShape="1">
          <a:blip r:embed="rId5">
            <a:alphaModFix/>
          </a:blip>
          <a:srcRect/>
          <a:stretch/>
        </p:blipFill>
        <p:spPr>
          <a:xfrm>
            <a:off x="3925119" y="2438288"/>
            <a:ext cx="61987" cy="61987"/>
          </a:xfrm>
          <a:prstGeom prst="rect">
            <a:avLst/>
          </a:prstGeom>
          <a:noFill/>
          <a:ln>
            <a:noFill/>
          </a:ln>
        </p:spPr>
      </p:pic>
      <p:sp>
        <p:nvSpPr>
          <p:cNvPr id="342" name="Google Shape;342;p50"/>
          <p:cNvSpPr/>
          <p:nvPr/>
        </p:nvSpPr>
        <p:spPr>
          <a:xfrm>
            <a:off x="4111079" y="2372395"/>
            <a:ext cx="2443088"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b="0" i="0" u="none" strike="noStrike" cap="none">
                <a:solidFill>
                  <a:srgbClr val="DCD7E5"/>
                </a:solidFill>
                <a:latin typeface="Montserrat"/>
                <a:ea typeface="Montserrat"/>
                <a:cs typeface="Montserrat"/>
                <a:sym typeface="Montserrat"/>
              </a:rPr>
              <a:t>Pre-COVID (Before March 2020)</a:t>
            </a:r>
            <a:endParaRPr sz="1200" b="0" i="0" u="none" strike="noStrike" cap="none"/>
          </a:p>
        </p:txBody>
      </p:sp>
      <p:sp>
        <p:nvSpPr>
          <p:cNvPr id="343" name="Google Shape;343;p50"/>
          <p:cNvSpPr/>
          <p:nvPr/>
        </p:nvSpPr>
        <p:spPr>
          <a:xfrm>
            <a:off x="4111079" y="2640657"/>
            <a:ext cx="4536802"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Stable or gradually increasing crossing volumes.</a:t>
            </a:r>
            <a:endParaRPr sz="1000" b="0" i="0" u="none" strike="noStrike" cap="none"/>
          </a:p>
        </p:txBody>
      </p:sp>
      <p:pic>
        <p:nvPicPr>
          <p:cNvPr id="344" name="Google Shape;344;p50" descr="preencoded.png"/>
          <p:cNvPicPr preferRelativeResize="0"/>
          <p:nvPr/>
        </p:nvPicPr>
        <p:blipFill rotWithShape="1">
          <a:blip r:embed="rId5">
            <a:alphaModFix/>
          </a:blip>
          <a:srcRect/>
          <a:stretch/>
        </p:blipFill>
        <p:spPr>
          <a:xfrm>
            <a:off x="3925119" y="3153036"/>
            <a:ext cx="61987" cy="61987"/>
          </a:xfrm>
          <a:prstGeom prst="rect">
            <a:avLst/>
          </a:prstGeom>
          <a:noFill/>
          <a:ln>
            <a:noFill/>
          </a:ln>
        </p:spPr>
      </p:pic>
      <p:sp>
        <p:nvSpPr>
          <p:cNvPr id="345" name="Google Shape;345;p50"/>
          <p:cNvSpPr/>
          <p:nvPr/>
        </p:nvSpPr>
        <p:spPr>
          <a:xfrm>
            <a:off x="4111079" y="3087142"/>
            <a:ext cx="3514428"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b="0" i="0" u="none" strike="noStrike" cap="none">
                <a:solidFill>
                  <a:srgbClr val="DCD7E5"/>
                </a:solidFill>
                <a:latin typeface="Montserrat"/>
                <a:ea typeface="Montserrat"/>
                <a:cs typeface="Montserrat"/>
                <a:sym typeface="Montserrat"/>
              </a:rPr>
              <a:t>During-COVID (March 2020 - December 2021)</a:t>
            </a:r>
            <a:endParaRPr sz="1200" b="0" i="0" u="none" strike="noStrike" cap="none"/>
          </a:p>
        </p:txBody>
      </p:sp>
      <p:sp>
        <p:nvSpPr>
          <p:cNvPr id="346" name="Google Shape;346;p50"/>
          <p:cNvSpPr/>
          <p:nvPr/>
        </p:nvSpPr>
        <p:spPr>
          <a:xfrm>
            <a:off x="4111079" y="3355404"/>
            <a:ext cx="4536802"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Dramatic decline across all transport modes and ports.</a:t>
            </a:r>
            <a:endParaRPr sz="1000" b="0" i="0" u="none" strike="noStrike" cap="none"/>
          </a:p>
        </p:txBody>
      </p:sp>
      <p:pic>
        <p:nvPicPr>
          <p:cNvPr id="347" name="Google Shape;347;p50" descr="preencoded.png"/>
          <p:cNvPicPr preferRelativeResize="0"/>
          <p:nvPr/>
        </p:nvPicPr>
        <p:blipFill rotWithShape="1">
          <a:blip r:embed="rId5">
            <a:alphaModFix/>
          </a:blip>
          <a:srcRect/>
          <a:stretch/>
        </p:blipFill>
        <p:spPr>
          <a:xfrm>
            <a:off x="3925119" y="3867783"/>
            <a:ext cx="61987" cy="61987"/>
          </a:xfrm>
          <a:prstGeom prst="rect">
            <a:avLst/>
          </a:prstGeom>
          <a:noFill/>
          <a:ln>
            <a:noFill/>
          </a:ln>
        </p:spPr>
      </p:pic>
      <p:sp>
        <p:nvSpPr>
          <p:cNvPr id="348" name="Google Shape;348;p50"/>
          <p:cNvSpPr/>
          <p:nvPr/>
        </p:nvSpPr>
        <p:spPr>
          <a:xfrm>
            <a:off x="4111079" y="3801889"/>
            <a:ext cx="2786881"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b="0" i="0" u="none" strike="noStrike" cap="none">
                <a:solidFill>
                  <a:srgbClr val="DCD7E5"/>
                </a:solidFill>
                <a:latin typeface="Montserrat"/>
                <a:ea typeface="Montserrat"/>
                <a:cs typeface="Montserrat"/>
                <a:sym typeface="Montserrat"/>
              </a:rPr>
              <a:t>Post-COVID (January 2022 onwards)</a:t>
            </a:r>
            <a:endParaRPr sz="1200" b="0" i="0" u="none" strike="noStrike" cap="none"/>
          </a:p>
        </p:txBody>
      </p:sp>
      <p:sp>
        <p:nvSpPr>
          <p:cNvPr id="349" name="Google Shape;349;p50"/>
          <p:cNvSpPr/>
          <p:nvPr/>
        </p:nvSpPr>
        <p:spPr>
          <a:xfrm>
            <a:off x="4111079" y="4070152"/>
            <a:ext cx="4536802"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Clear and sustained recovery in crossing volumes.</a:t>
            </a:r>
            <a:endParaRPr sz="1000" b="0" i="0" u="none" strike="noStrike" cap="none"/>
          </a:p>
        </p:txBody>
      </p:sp>
      <p:sp>
        <p:nvSpPr>
          <p:cNvPr id="350" name="Google Shape;350;p50"/>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1"/>
          <p:cNvSpPr/>
          <p:nvPr/>
        </p:nvSpPr>
        <p:spPr>
          <a:xfrm>
            <a:off x="488008" y="335533"/>
            <a:ext cx="4298305" cy="381223"/>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Volume and Outlier Analysis</a:t>
            </a:r>
            <a:endParaRPr sz="2400" b="0" i="0" u="none" strike="noStrike" cap="none"/>
          </a:p>
        </p:txBody>
      </p:sp>
      <p:sp>
        <p:nvSpPr>
          <p:cNvPr id="357" name="Google Shape;357;p51"/>
          <p:cNvSpPr/>
          <p:nvPr/>
        </p:nvSpPr>
        <p:spPr>
          <a:xfrm>
            <a:off x="488007" y="960760"/>
            <a:ext cx="8167985" cy="390525"/>
          </a:xfrm>
          <a:prstGeom prst="rect">
            <a:avLst/>
          </a:prstGeom>
          <a:noFill/>
          <a:ln>
            <a:noFill/>
          </a:ln>
        </p:spPr>
        <p:txBody>
          <a:bodyPr spcFirstLastPara="1" wrap="square" lIns="0" tIns="0" rIns="0" bIns="0" anchor="t" anchorCtr="0">
            <a:noAutofit/>
          </a:bodyPr>
          <a:lstStyle/>
          <a:p>
            <a:pPr marL="0" marR="0" lvl="0" indent="0" algn="l" rtl="0">
              <a:lnSpc>
                <a:spcPct val="163333"/>
              </a:lnSpc>
              <a:spcBef>
                <a:spcPts val="0"/>
              </a:spcBef>
              <a:spcAft>
                <a:spcPts val="0"/>
              </a:spcAft>
              <a:buClr>
                <a:srgbClr val="DCD7E5"/>
              </a:buClr>
              <a:buSzPts val="900"/>
              <a:buFont typeface="Heebo Light"/>
              <a:buNone/>
            </a:pPr>
            <a:r>
              <a:rPr lang="en" sz="900" b="0" i="0" u="none" strike="noStrike" cap="none" dirty="0">
                <a:solidFill>
                  <a:srgbClr val="DCD7E5"/>
                </a:solidFill>
                <a:latin typeface="Heebo Light"/>
                <a:ea typeface="Heebo Light"/>
                <a:cs typeface="Heebo Light"/>
                <a:sym typeface="Heebo Light"/>
              </a:rPr>
              <a:t>Descriptive statistics and outlier detection methods provide precise insights into volume and anomalies, revealing the cumulative total of all border crossings as a massive figure.</a:t>
            </a:r>
            <a:endParaRPr sz="900" b="0" i="0" u="none" strike="noStrike" cap="none" dirty="0"/>
          </a:p>
        </p:txBody>
      </p:sp>
      <p:sp>
        <p:nvSpPr>
          <p:cNvPr id="358" name="Google Shape;358;p51"/>
          <p:cNvSpPr/>
          <p:nvPr/>
        </p:nvSpPr>
        <p:spPr>
          <a:xfrm>
            <a:off x="488007" y="1610469"/>
            <a:ext cx="1790551" cy="190649"/>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F2F0F4"/>
              </a:buClr>
              <a:buSzPts val="1200"/>
              <a:buFont typeface="Montserrat"/>
              <a:buNone/>
            </a:pPr>
            <a:r>
              <a:rPr lang="en" sz="1200" b="0" i="0" u="none" strike="noStrike" cap="none" dirty="0">
                <a:solidFill>
                  <a:srgbClr val="F2F0F4"/>
                </a:solidFill>
                <a:latin typeface="Montserrat"/>
                <a:ea typeface="Montserrat"/>
                <a:cs typeface="Montserrat"/>
                <a:sym typeface="Montserrat"/>
              </a:rPr>
              <a:t>Overall &amp; Yearly Volume</a:t>
            </a:r>
            <a:endParaRPr sz="1200" b="0" i="0" u="none" strike="noStrike" cap="none" dirty="0"/>
          </a:p>
        </p:txBody>
      </p:sp>
      <p:pic>
        <p:nvPicPr>
          <p:cNvPr id="359" name="Google Shape;359;p51" descr="preencoded.png"/>
          <p:cNvPicPr preferRelativeResize="0"/>
          <p:nvPr/>
        </p:nvPicPr>
        <p:blipFill rotWithShape="1">
          <a:blip r:embed="rId3">
            <a:alphaModFix/>
          </a:blip>
          <a:srcRect/>
          <a:stretch/>
        </p:blipFill>
        <p:spPr>
          <a:xfrm>
            <a:off x="488008" y="2075557"/>
            <a:ext cx="3935164" cy="2277145"/>
          </a:xfrm>
          <a:prstGeom prst="rect">
            <a:avLst/>
          </a:prstGeom>
          <a:noFill/>
          <a:ln>
            <a:noFill/>
          </a:ln>
        </p:spPr>
      </p:pic>
      <p:sp>
        <p:nvSpPr>
          <p:cNvPr id="360" name="Google Shape;360;p51"/>
          <p:cNvSpPr/>
          <p:nvPr/>
        </p:nvSpPr>
        <p:spPr>
          <a:xfrm>
            <a:off x="488008" y="4352702"/>
            <a:ext cx="3935164" cy="390525"/>
          </a:xfrm>
          <a:prstGeom prst="rect">
            <a:avLst/>
          </a:prstGeom>
          <a:noFill/>
          <a:ln>
            <a:noFill/>
          </a:ln>
        </p:spPr>
        <p:txBody>
          <a:bodyPr spcFirstLastPara="1" wrap="square" lIns="0" tIns="0" rIns="0" bIns="0" anchor="t" anchorCtr="0">
            <a:noAutofit/>
          </a:bodyPr>
          <a:lstStyle/>
          <a:p>
            <a:pPr marL="0" marR="0" lvl="0" indent="0" algn="l" rtl="0">
              <a:lnSpc>
                <a:spcPct val="163333"/>
              </a:lnSpc>
              <a:spcBef>
                <a:spcPts val="0"/>
              </a:spcBef>
              <a:spcAft>
                <a:spcPts val="0"/>
              </a:spcAft>
              <a:buClr>
                <a:srgbClr val="DCD7E5"/>
              </a:buClr>
              <a:buSzPts val="900"/>
              <a:buFont typeface="Heebo Light"/>
              <a:buNone/>
            </a:pPr>
            <a:r>
              <a:rPr lang="en" sz="900" b="0" i="0" u="none" strike="noStrike" cap="none">
                <a:solidFill>
                  <a:srgbClr val="DCD7E5"/>
                </a:solidFill>
                <a:latin typeface="Heebo Light"/>
                <a:ea typeface="Heebo Light"/>
                <a:cs typeface="Heebo Light"/>
                <a:sym typeface="Heebo Light"/>
              </a:rPr>
              <a:t>Yearly totals show the annual scale, with the most significant drop in 2020, highlighting the massive flow of people and goods.</a:t>
            </a:r>
            <a:endParaRPr sz="900" b="0" i="0" u="none" strike="noStrike" cap="none"/>
          </a:p>
        </p:txBody>
      </p:sp>
      <p:sp>
        <p:nvSpPr>
          <p:cNvPr id="361" name="Google Shape;361;p51"/>
          <p:cNvSpPr/>
          <p:nvPr/>
        </p:nvSpPr>
        <p:spPr>
          <a:xfrm>
            <a:off x="4725591" y="1610469"/>
            <a:ext cx="2150492" cy="190649"/>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F2F0F4"/>
              </a:buClr>
              <a:buSzPts val="1200"/>
              <a:buFont typeface="Montserrat"/>
              <a:buNone/>
            </a:pPr>
            <a:r>
              <a:rPr lang="en" sz="1200" b="0" i="0" u="none" strike="noStrike" cap="none" dirty="0">
                <a:solidFill>
                  <a:srgbClr val="F2F0F4"/>
                </a:solidFill>
                <a:latin typeface="Montserrat"/>
                <a:ea typeface="Montserrat"/>
                <a:cs typeface="Montserrat"/>
                <a:sym typeface="Montserrat"/>
              </a:rPr>
              <a:t>Year-over-Year (YoY) Change</a:t>
            </a:r>
            <a:endParaRPr sz="1200" b="0" i="0" u="none" strike="noStrike" cap="none" dirty="0"/>
          </a:p>
        </p:txBody>
      </p:sp>
      <p:pic>
        <p:nvPicPr>
          <p:cNvPr id="362" name="Google Shape;362;p51" descr="preencoded.png"/>
          <p:cNvPicPr preferRelativeResize="0"/>
          <p:nvPr/>
        </p:nvPicPr>
        <p:blipFill rotWithShape="1">
          <a:blip r:embed="rId4">
            <a:alphaModFix/>
          </a:blip>
          <a:srcRect/>
          <a:stretch/>
        </p:blipFill>
        <p:spPr>
          <a:xfrm>
            <a:off x="4725591" y="2060302"/>
            <a:ext cx="3935164" cy="1967582"/>
          </a:xfrm>
          <a:prstGeom prst="rect">
            <a:avLst/>
          </a:prstGeom>
          <a:noFill/>
          <a:ln>
            <a:noFill/>
          </a:ln>
        </p:spPr>
      </p:pic>
      <p:sp>
        <p:nvSpPr>
          <p:cNvPr id="363" name="Google Shape;363;p51"/>
          <p:cNvSpPr/>
          <p:nvPr/>
        </p:nvSpPr>
        <p:spPr>
          <a:xfrm>
            <a:off x="4725591" y="4043139"/>
            <a:ext cx="3935164" cy="585788"/>
          </a:xfrm>
          <a:prstGeom prst="rect">
            <a:avLst/>
          </a:prstGeom>
          <a:noFill/>
          <a:ln>
            <a:noFill/>
          </a:ln>
        </p:spPr>
        <p:txBody>
          <a:bodyPr spcFirstLastPara="1" wrap="square" lIns="0" tIns="0" rIns="0" bIns="0" anchor="t" anchorCtr="0">
            <a:noAutofit/>
          </a:bodyPr>
          <a:lstStyle/>
          <a:p>
            <a:pPr marL="0" marR="0" lvl="0" indent="0" algn="l" rtl="0">
              <a:lnSpc>
                <a:spcPct val="163333"/>
              </a:lnSpc>
              <a:spcBef>
                <a:spcPts val="0"/>
              </a:spcBef>
              <a:spcAft>
                <a:spcPts val="0"/>
              </a:spcAft>
              <a:buClr>
                <a:srgbClr val="DCD7E5"/>
              </a:buClr>
              <a:buSzPts val="900"/>
              <a:buFont typeface="Heebo Light"/>
              <a:buNone/>
            </a:pPr>
            <a:r>
              <a:rPr lang="en" sz="900" b="0" i="0" u="none" strike="noStrike" cap="none">
                <a:solidFill>
                  <a:srgbClr val="DCD7E5"/>
                </a:solidFill>
                <a:latin typeface="Heebo Light"/>
                <a:ea typeface="Heebo Light"/>
                <a:cs typeface="Heebo Light"/>
                <a:sym typeface="Heebo Light"/>
              </a:rPr>
              <a:t>The YoY change highlights the dramatic negative growth in 2020 (e.g., -50% or more) due to the pandemic, followed by positive recovery rates in subsequent years as traffic rebounded.</a:t>
            </a:r>
            <a:endParaRPr sz="900" b="0" i="0" u="none" strike="noStrike" cap="none"/>
          </a:p>
        </p:txBody>
      </p:sp>
      <p:sp>
        <p:nvSpPr>
          <p:cNvPr id="364" name="Google Shape;364;p51"/>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2"/>
          <p:cNvSpPr/>
          <p:nvPr/>
        </p:nvSpPr>
        <p:spPr>
          <a:xfrm>
            <a:off x="496119" y="1061740"/>
            <a:ext cx="6744965"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Border Traffic: Growth, Shock, and Recovery</a:t>
            </a:r>
            <a:endParaRPr sz="2400" b="0" i="0" u="none" strike="noStrike" cap="none"/>
          </a:p>
        </p:txBody>
      </p:sp>
      <p:sp>
        <p:nvSpPr>
          <p:cNvPr id="371" name="Google Shape;371;p52"/>
          <p:cNvSpPr/>
          <p:nvPr/>
        </p:nvSpPr>
        <p:spPr>
          <a:xfrm>
            <a:off x="496119" y="1697311"/>
            <a:ext cx="8151763"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The long view shows secular expansion in the late 1990s, a structural down-shift after 2001, another cyclical dip around 2009, and a decade of stability before the extraordinary pandemic trough and bounce-back.</a:t>
            </a:r>
            <a:endParaRPr sz="1000" b="0" i="0" u="none" strike="noStrike" cap="none"/>
          </a:p>
        </p:txBody>
      </p:sp>
      <p:sp>
        <p:nvSpPr>
          <p:cNvPr id="372" name="Google Shape;372;p52"/>
          <p:cNvSpPr/>
          <p:nvPr/>
        </p:nvSpPr>
        <p:spPr>
          <a:xfrm>
            <a:off x="496119" y="2233761"/>
            <a:ext cx="8151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1" i="0" u="none" strike="noStrike" cap="none">
                <a:solidFill>
                  <a:srgbClr val="DCD7E5"/>
                </a:solidFill>
                <a:latin typeface="Heebo Light"/>
                <a:ea typeface="Heebo Light"/>
                <a:cs typeface="Heebo Light"/>
                <a:sym typeface="Heebo Light"/>
              </a:rPr>
              <a:t>Late-1990s boom:</a:t>
            </a:r>
            <a:r>
              <a:rPr lang="en" sz="1000" b="0" i="0" u="none" strike="noStrike" cap="none">
                <a:solidFill>
                  <a:srgbClr val="DCD7E5"/>
                </a:solidFill>
                <a:latin typeface="Heebo Light"/>
                <a:ea typeface="Heebo Light"/>
                <a:cs typeface="Heebo Light"/>
                <a:sym typeface="Heebo Light"/>
              </a:rPr>
              <a:t> Double-digit jump in 1997, moderating to single-digit gains through 2000.</a:t>
            </a:r>
            <a:endParaRPr sz="1000" b="0" i="0" u="none" strike="noStrike" cap="none"/>
          </a:p>
        </p:txBody>
      </p:sp>
      <p:sp>
        <p:nvSpPr>
          <p:cNvPr id="373" name="Google Shape;373;p52"/>
          <p:cNvSpPr/>
          <p:nvPr/>
        </p:nvSpPr>
        <p:spPr>
          <a:xfrm>
            <a:off x="496119" y="2475607"/>
            <a:ext cx="8151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1" i="0" u="none" strike="noStrike" cap="none">
                <a:solidFill>
                  <a:srgbClr val="DCD7E5"/>
                </a:solidFill>
                <a:latin typeface="Heebo Light"/>
                <a:ea typeface="Heebo Light"/>
                <a:cs typeface="Heebo Light"/>
                <a:sym typeface="Heebo Light"/>
              </a:rPr>
              <a:t>Post-9/11 and early-2000s security tightening:</a:t>
            </a:r>
            <a:r>
              <a:rPr lang="en" sz="1000" b="0" i="0" u="none" strike="noStrike" cap="none">
                <a:solidFill>
                  <a:srgbClr val="DCD7E5"/>
                </a:solidFill>
                <a:latin typeface="Heebo Light"/>
                <a:ea typeface="Heebo Light"/>
                <a:cs typeface="Heebo Light"/>
                <a:sym typeface="Heebo Light"/>
              </a:rPr>
              <a:t> 2001 drops almost –9%, then a string of small negatives through 2007.</a:t>
            </a:r>
            <a:endParaRPr sz="1000" b="0" i="0" u="none" strike="noStrike" cap="none"/>
          </a:p>
        </p:txBody>
      </p:sp>
      <p:sp>
        <p:nvSpPr>
          <p:cNvPr id="374" name="Google Shape;374;p52"/>
          <p:cNvSpPr/>
          <p:nvPr/>
        </p:nvSpPr>
        <p:spPr>
          <a:xfrm>
            <a:off x="496119" y="2717452"/>
            <a:ext cx="8151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1" i="0" u="none" strike="noStrike" cap="none">
                <a:solidFill>
                  <a:srgbClr val="DCD7E5"/>
                </a:solidFill>
                <a:latin typeface="Heebo Light"/>
                <a:ea typeface="Heebo Light"/>
                <a:cs typeface="Heebo Light"/>
                <a:sym typeface="Heebo Light"/>
              </a:rPr>
              <a:t>Great Recession echo:</a:t>
            </a:r>
            <a:r>
              <a:rPr lang="en" sz="1000" b="0" i="0" u="none" strike="noStrike" cap="none">
                <a:solidFill>
                  <a:srgbClr val="DCD7E5"/>
                </a:solidFill>
                <a:latin typeface="Heebo Light"/>
                <a:ea typeface="Heebo Light"/>
                <a:cs typeface="Heebo Light"/>
                <a:sym typeface="Heebo Light"/>
              </a:rPr>
              <a:t> 2009 sees a deeper –10% slide.</a:t>
            </a:r>
            <a:endParaRPr sz="1000" b="0" i="0" u="none" strike="noStrike" cap="none"/>
          </a:p>
        </p:txBody>
      </p:sp>
      <p:sp>
        <p:nvSpPr>
          <p:cNvPr id="375" name="Google Shape;375;p52"/>
          <p:cNvSpPr/>
          <p:nvPr/>
        </p:nvSpPr>
        <p:spPr>
          <a:xfrm>
            <a:off x="496119" y="2959299"/>
            <a:ext cx="8151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1" i="0" u="none" strike="noStrike" cap="none">
                <a:solidFill>
                  <a:srgbClr val="DCD7E5"/>
                </a:solidFill>
                <a:latin typeface="Heebo Light"/>
                <a:ea typeface="Heebo Light"/>
                <a:cs typeface="Heebo Light"/>
                <a:sym typeface="Heebo Light"/>
              </a:rPr>
              <a:t>Slow climb 2012-2018:</a:t>
            </a:r>
            <a:r>
              <a:rPr lang="en" sz="1000" b="0" i="0" u="none" strike="noStrike" cap="none">
                <a:solidFill>
                  <a:srgbClr val="DCD7E5"/>
                </a:solidFill>
                <a:latin typeface="Heebo Light"/>
                <a:ea typeface="Heebo Light"/>
                <a:cs typeface="Heebo Light"/>
                <a:sym typeface="Heebo Light"/>
              </a:rPr>
              <a:t> Mostly modest 1-4% gains.</a:t>
            </a:r>
            <a:endParaRPr sz="1000" b="0" i="0" u="none" strike="noStrike" cap="none"/>
          </a:p>
        </p:txBody>
      </p:sp>
      <p:sp>
        <p:nvSpPr>
          <p:cNvPr id="376" name="Google Shape;376;p52"/>
          <p:cNvSpPr/>
          <p:nvPr/>
        </p:nvSpPr>
        <p:spPr>
          <a:xfrm>
            <a:off x="496119" y="3201144"/>
            <a:ext cx="8151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1" i="0" u="none" strike="noStrike" cap="none">
                <a:solidFill>
                  <a:srgbClr val="DCD7E5"/>
                </a:solidFill>
                <a:latin typeface="Heebo Light"/>
                <a:ea typeface="Heebo Light"/>
                <a:cs typeface="Heebo Light"/>
                <a:sym typeface="Heebo Light"/>
              </a:rPr>
              <a:t>Pandemic shock:</a:t>
            </a:r>
            <a:r>
              <a:rPr lang="en" sz="1000" b="0" i="0" u="none" strike="noStrike" cap="none">
                <a:solidFill>
                  <a:srgbClr val="DCD7E5"/>
                </a:solidFill>
                <a:latin typeface="Heebo Light"/>
                <a:ea typeface="Heebo Light"/>
                <a:cs typeface="Heebo Light"/>
                <a:sym typeface="Heebo Light"/>
              </a:rPr>
              <a:t> 2020 collapses –46%, the largest decline in the entire series.</a:t>
            </a:r>
            <a:endParaRPr sz="1000" b="0" i="0" u="none" strike="noStrike" cap="none"/>
          </a:p>
        </p:txBody>
      </p:sp>
      <p:sp>
        <p:nvSpPr>
          <p:cNvPr id="377" name="Google Shape;377;p52"/>
          <p:cNvSpPr/>
          <p:nvPr/>
        </p:nvSpPr>
        <p:spPr>
          <a:xfrm>
            <a:off x="496119" y="3442990"/>
            <a:ext cx="8151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1" i="0" u="none" strike="noStrike" cap="none">
                <a:solidFill>
                  <a:srgbClr val="DCD7E5"/>
                </a:solidFill>
                <a:latin typeface="Heebo Light"/>
                <a:ea typeface="Heebo Light"/>
                <a:cs typeface="Heebo Light"/>
                <a:sym typeface="Heebo Light"/>
              </a:rPr>
              <a:t>Rebound phase:</a:t>
            </a:r>
            <a:r>
              <a:rPr lang="en" sz="1000" b="0" i="0" u="none" strike="noStrike" cap="none">
                <a:solidFill>
                  <a:srgbClr val="DCD7E5"/>
                </a:solidFill>
                <a:latin typeface="Heebo Light"/>
                <a:ea typeface="Heebo Light"/>
                <a:cs typeface="Heebo Light"/>
                <a:sym typeface="Heebo Light"/>
              </a:rPr>
              <a:t> 2021 +12%, 2022 +39% (re-opening surge), 2023 still double-digit growth but decelerating.</a:t>
            </a:r>
            <a:endParaRPr sz="1000" b="0" i="0" u="none" strike="noStrike" cap="none"/>
          </a:p>
        </p:txBody>
      </p:sp>
      <p:sp>
        <p:nvSpPr>
          <p:cNvPr id="378" name="Google Shape;378;p52"/>
          <p:cNvSpPr/>
          <p:nvPr/>
        </p:nvSpPr>
        <p:spPr>
          <a:xfrm>
            <a:off x="496119" y="3684836"/>
            <a:ext cx="8151763"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1" i="0" u="none" strike="noStrike" cap="none">
                <a:solidFill>
                  <a:srgbClr val="DCD7E5"/>
                </a:solidFill>
                <a:latin typeface="Heebo Light"/>
                <a:ea typeface="Heebo Light"/>
                <a:cs typeface="Heebo Light"/>
                <a:sym typeface="Heebo Light"/>
              </a:rPr>
              <a:t>2024 shows normalisation (+5%),</a:t>
            </a:r>
            <a:r>
              <a:rPr lang="en" sz="1000" b="0" i="0" u="none" strike="noStrike" cap="none">
                <a:solidFill>
                  <a:srgbClr val="DCD7E5"/>
                </a:solidFill>
                <a:latin typeface="Heebo Light"/>
                <a:ea typeface="Heebo Light"/>
                <a:cs typeface="Heebo Light"/>
                <a:sym typeface="Heebo Light"/>
              </a:rPr>
              <a:t> while the partial-year 2025 figure appears sharply negative because only a few months of data have posted; full-year value will lift as the calendar fills out.</a:t>
            </a:r>
            <a:endParaRPr sz="1000" b="0" i="0" u="none" strike="noStrike" cap="none"/>
          </a:p>
        </p:txBody>
      </p:sp>
      <p:sp>
        <p:nvSpPr>
          <p:cNvPr id="379" name="Google Shape;379;p52"/>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3"/>
          <p:cNvSpPr/>
          <p:nvPr/>
        </p:nvSpPr>
        <p:spPr>
          <a:xfrm>
            <a:off x="496119" y="1269281"/>
            <a:ext cx="3496866"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a:solidFill>
                  <a:srgbClr val="F2F0F4"/>
                </a:solidFill>
                <a:latin typeface="Montserrat"/>
                <a:ea typeface="Montserrat"/>
                <a:cs typeface="Montserrat"/>
                <a:sym typeface="Montserrat"/>
              </a:rPr>
              <a:t>Key Insights Summary</a:t>
            </a:r>
            <a:endParaRPr sz="2400">
              <a:solidFill>
                <a:schemeClr val="dk1"/>
              </a:solidFill>
              <a:latin typeface="Calibri"/>
              <a:ea typeface="Calibri"/>
              <a:cs typeface="Calibri"/>
              <a:sym typeface="Calibri"/>
            </a:endParaRPr>
          </a:p>
        </p:txBody>
      </p:sp>
      <p:sp>
        <p:nvSpPr>
          <p:cNvPr id="386" name="Google Shape;386;p53"/>
          <p:cNvSpPr/>
          <p:nvPr/>
        </p:nvSpPr>
        <p:spPr>
          <a:xfrm>
            <a:off x="496119" y="1904851"/>
            <a:ext cx="4013894" cy="922660"/>
          </a:xfrm>
          <a:prstGeom prst="roundRect">
            <a:avLst>
              <a:gd name="adj" fmla="val 5647"/>
            </a:avLst>
          </a:prstGeom>
          <a:solidFill>
            <a:srgbClr val="31136C"/>
          </a:solidFill>
          <a:ln w="9525" cap="flat" cmpd="sng">
            <a:solidFill>
              <a:srgbClr val="4A2C85"/>
            </a:solidFill>
            <a:prstDash val="solid"/>
            <a:round/>
            <a:headEnd type="none" w="sm" len="sm"/>
            <a:tailEnd type="none" w="sm" len="sm"/>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87" name="Google Shape;387;p53"/>
          <p:cNvSpPr/>
          <p:nvPr/>
        </p:nvSpPr>
        <p:spPr>
          <a:xfrm>
            <a:off x="624855" y="2033588"/>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Dynamic Crossings</a:t>
            </a:r>
            <a:endParaRPr sz="1200">
              <a:solidFill>
                <a:schemeClr val="dk1"/>
              </a:solidFill>
              <a:latin typeface="Calibri"/>
              <a:ea typeface="Calibri"/>
              <a:cs typeface="Calibri"/>
              <a:sym typeface="Calibri"/>
            </a:endParaRPr>
          </a:p>
        </p:txBody>
      </p:sp>
      <p:sp>
        <p:nvSpPr>
          <p:cNvPr id="388" name="Google Shape;388;p53"/>
          <p:cNvSpPr/>
          <p:nvPr/>
        </p:nvSpPr>
        <p:spPr>
          <a:xfrm>
            <a:off x="624855" y="2301850"/>
            <a:ext cx="3756422"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Border crossings are dynamic, influenced by seasonality, transport mode, and external events like pandemics.</a:t>
            </a:r>
            <a:endParaRPr sz="1000">
              <a:solidFill>
                <a:schemeClr val="dk1"/>
              </a:solidFill>
              <a:latin typeface="Calibri"/>
              <a:ea typeface="Calibri"/>
              <a:cs typeface="Calibri"/>
              <a:sym typeface="Calibri"/>
            </a:endParaRPr>
          </a:p>
        </p:txBody>
      </p:sp>
      <p:sp>
        <p:nvSpPr>
          <p:cNvPr id="389" name="Google Shape;389;p53"/>
          <p:cNvSpPr/>
          <p:nvPr/>
        </p:nvSpPr>
        <p:spPr>
          <a:xfrm>
            <a:off x="4633987" y="1904851"/>
            <a:ext cx="4013894" cy="922660"/>
          </a:xfrm>
          <a:prstGeom prst="roundRect">
            <a:avLst>
              <a:gd name="adj" fmla="val 5647"/>
            </a:avLst>
          </a:prstGeom>
          <a:solidFill>
            <a:srgbClr val="31136C"/>
          </a:solidFill>
          <a:ln w="9525" cap="flat" cmpd="sng">
            <a:solidFill>
              <a:srgbClr val="4A2C85"/>
            </a:solidFill>
            <a:prstDash val="solid"/>
            <a:round/>
            <a:headEnd type="none" w="sm" len="sm"/>
            <a:tailEnd type="none" w="sm" len="sm"/>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90" name="Google Shape;390;p53"/>
          <p:cNvSpPr/>
          <p:nvPr/>
        </p:nvSpPr>
        <p:spPr>
          <a:xfrm>
            <a:off x="4762723" y="2033588"/>
            <a:ext cx="1779464"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US-Mexico Dominance</a:t>
            </a:r>
            <a:endParaRPr sz="1200">
              <a:solidFill>
                <a:schemeClr val="dk1"/>
              </a:solidFill>
              <a:latin typeface="Calibri"/>
              <a:ea typeface="Calibri"/>
              <a:cs typeface="Calibri"/>
              <a:sym typeface="Calibri"/>
            </a:endParaRPr>
          </a:p>
        </p:txBody>
      </p:sp>
      <p:sp>
        <p:nvSpPr>
          <p:cNvPr id="391" name="Google Shape;391;p53"/>
          <p:cNvSpPr/>
          <p:nvPr/>
        </p:nvSpPr>
        <p:spPr>
          <a:xfrm>
            <a:off x="4762725" y="2227425"/>
            <a:ext cx="4014000" cy="60000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The U.S.-Mexico border consistently sees higher traffic than the U.S.-Canada border, a statistically significant difference in mean crossings.</a:t>
            </a:r>
            <a:endParaRPr sz="1000">
              <a:solidFill>
                <a:schemeClr val="dk1"/>
              </a:solidFill>
              <a:latin typeface="Calibri"/>
              <a:ea typeface="Calibri"/>
              <a:cs typeface="Calibri"/>
              <a:sym typeface="Calibri"/>
            </a:endParaRPr>
          </a:p>
        </p:txBody>
      </p:sp>
      <p:sp>
        <p:nvSpPr>
          <p:cNvPr id="392" name="Google Shape;392;p53"/>
          <p:cNvSpPr/>
          <p:nvPr/>
        </p:nvSpPr>
        <p:spPr>
          <a:xfrm>
            <a:off x="496119" y="2951485"/>
            <a:ext cx="4013894" cy="922660"/>
          </a:xfrm>
          <a:prstGeom prst="roundRect">
            <a:avLst>
              <a:gd name="adj" fmla="val 5647"/>
            </a:avLst>
          </a:prstGeom>
          <a:solidFill>
            <a:srgbClr val="31136C"/>
          </a:solidFill>
          <a:ln w="9525" cap="flat" cmpd="sng">
            <a:solidFill>
              <a:srgbClr val="4A2C85"/>
            </a:solidFill>
            <a:prstDash val="solid"/>
            <a:round/>
            <a:headEnd type="none" w="sm" len="sm"/>
            <a:tailEnd type="none" w="sm" len="sm"/>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93" name="Google Shape;393;p53"/>
          <p:cNvSpPr/>
          <p:nvPr/>
        </p:nvSpPr>
        <p:spPr>
          <a:xfrm>
            <a:off x="624855" y="3080221"/>
            <a:ext cx="2211139"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COVID-19 Impact &amp; Recovery</a:t>
            </a:r>
            <a:endParaRPr sz="1200">
              <a:solidFill>
                <a:schemeClr val="dk1"/>
              </a:solidFill>
              <a:latin typeface="Calibri"/>
              <a:ea typeface="Calibri"/>
              <a:cs typeface="Calibri"/>
              <a:sym typeface="Calibri"/>
            </a:endParaRPr>
          </a:p>
        </p:txBody>
      </p:sp>
      <p:sp>
        <p:nvSpPr>
          <p:cNvPr id="394" name="Google Shape;394;p53"/>
          <p:cNvSpPr/>
          <p:nvPr/>
        </p:nvSpPr>
        <p:spPr>
          <a:xfrm>
            <a:off x="624855" y="3348484"/>
            <a:ext cx="3756422"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COVID-19 caused a severe, but temporary, disruption, with traffic now in a clear recovery phase as shown by time series trend.</a:t>
            </a:r>
            <a:endParaRPr sz="1000">
              <a:solidFill>
                <a:schemeClr val="dk1"/>
              </a:solidFill>
              <a:latin typeface="Calibri"/>
              <a:ea typeface="Calibri"/>
              <a:cs typeface="Calibri"/>
              <a:sym typeface="Calibri"/>
            </a:endParaRPr>
          </a:p>
        </p:txBody>
      </p:sp>
      <p:sp>
        <p:nvSpPr>
          <p:cNvPr id="395" name="Google Shape;395;p53"/>
          <p:cNvSpPr/>
          <p:nvPr/>
        </p:nvSpPr>
        <p:spPr>
          <a:xfrm>
            <a:off x="4633987" y="2951485"/>
            <a:ext cx="4013894" cy="922660"/>
          </a:xfrm>
          <a:prstGeom prst="roundRect">
            <a:avLst>
              <a:gd name="adj" fmla="val 5647"/>
            </a:avLst>
          </a:prstGeom>
          <a:solidFill>
            <a:srgbClr val="31136C"/>
          </a:solidFill>
          <a:ln w="9525" cap="flat" cmpd="sng">
            <a:solidFill>
              <a:srgbClr val="4A2C85"/>
            </a:solidFill>
            <a:prstDash val="solid"/>
            <a:round/>
            <a:headEnd type="none" w="sm" len="sm"/>
            <a:tailEnd type="none" w="sm" len="sm"/>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96" name="Google Shape;396;p53"/>
          <p:cNvSpPr/>
          <p:nvPr/>
        </p:nvSpPr>
        <p:spPr>
          <a:xfrm>
            <a:off x="4762723" y="3080221"/>
            <a:ext cx="1796504"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Targeted Management</a:t>
            </a:r>
            <a:endParaRPr sz="1200">
              <a:solidFill>
                <a:schemeClr val="dk1"/>
              </a:solidFill>
              <a:latin typeface="Calibri"/>
              <a:ea typeface="Calibri"/>
              <a:cs typeface="Calibri"/>
              <a:sym typeface="Calibri"/>
            </a:endParaRPr>
          </a:p>
        </p:txBody>
      </p:sp>
      <p:sp>
        <p:nvSpPr>
          <p:cNvPr id="397" name="Google Shape;397;p53"/>
          <p:cNvSpPr/>
          <p:nvPr/>
        </p:nvSpPr>
        <p:spPr>
          <a:xfrm>
            <a:off x="4762723" y="3348484"/>
            <a:ext cx="3756422"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Identifying high-volume and outlier ports is crucial for targeted resource management.</a:t>
            </a:r>
            <a:endParaRPr sz="1000">
              <a:solidFill>
                <a:schemeClr val="dk1"/>
              </a:solidFill>
              <a:latin typeface="Calibri"/>
              <a:ea typeface="Calibri"/>
              <a:cs typeface="Calibri"/>
              <a:sym typeface="Calibri"/>
            </a:endParaRPr>
          </a:p>
        </p:txBody>
      </p:sp>
      <p:sp>
        <p:nvSpPr>
          <p:cNvPr id="398" name="Google Shape;398;p53"/>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4"/>
          <p:cNvSpPr/>
          <p:nvPr/>
        </p:nvSpPr>
        <p:spPr>
          <a:xfrm>
            <a:off x="496119" y="869379"/>
            <a:ext cx="5593631"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a:solidFill>
                  <a:srgbClr val="F2F0F4"/>
                </a:solidFill>
                <a:latin typeface="Montserrat"/>
                <a:ea typeface="Montserrat"/>
                <a:cs typeface="Montserrat"/>
                <a:sym typeface="Montserrat"/>
              </a:rPr>
              <a:t>Recommendations for Stakeholders</a:t>
            </a:r>
            <a:endParaRPr sz="2400">
              <a:solidFill>
                <a:schemeClr val="dk1"/>
              </a:solidFill>
              <a:latin typeface="Calibri"/>
              <a:ea typeface="Calibri"/>
              <a:cs typeface="Calibri"/>
              <a:sym typeface="Calibri"/>
            </a:endParaRPr>
          </a:p>
        </p:txBody>
      </p:sp>
      <p:pic>
        <p:nvPicPr>
          <p:cNvPr id="405" name="Google Shape;405;p54" descr="preencoded.png"/>
          <p:cNvPicPr preferRelativeResize="0"/>
          <p:nvPr/>
        </p:nvPicPr>
        <p:blipFill rotWithShape="1">
          <a:blip r:embed="rId3">
            <a:alphaModFix/>
          </a:blip>
          <a:srcRect/>
          <a:stretch/>
        </p:blipFill>
        <p:spPr>
          <a:xfrm>
            <a:off x="496119" y="1504950"/>
            <a:ext cx="310083" cy="310083"/>
          </a:xfrm>
          <a:prstGeom prst="rect">
            <a:avLst/>
          </a:prstGeom>
          <a:noFill/>
          <a:ln>
            <a:noFill/>
          </a:ln>
        </p:spPr>
      </p:pic>
      <p:sp>
        <p:nvSpPr>
          <p:cNvPr id="406" name="Google Shape;406;p54"/>
          <p:cNvSpPr/>
          <p:nvPr/>
        </p:nvSpPr>
        <p:spPr>
          <a:xfrm>
            <a:off x="496119" y="1970038"/>
            <a:ext cx="1907233"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Border Patrol &amp; Customs</a:t>
            </a:r>
            <a:endParaRPr sz="1200">
              <a:solidFill>
                <a:schemeClr val="dk1"/>
              </a:solidFill>
              <a:latin typeface="Calibri"/>
              <a:ea typeface="Calibri"/>
              <a:cs typeface="Calibri"/>
              <a:sym typeface="Calibri"/>
            </a:endParaRPr>
          </a:p>
        </p:txBody>
      </p:sp>
      <p:sp>
        <p:nvSpPr>
          <p:cNvPr id="407" name="Google Shape;407;p54"/>
          <p:cNvSpPr/>
          <p:nvPr/>
        </p:nvSpPr>
        <p:spPr>
          <a:xfrm>
            <a:off x="496119" y="2238301"/>
            <a:ext cx="3998342"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Utilize seasonal and yearly trend data for optimized staffing and resource allocation, especially for peak periods and high-volume ports.</a:t>
            </a:r>
            <a:endParaRPr sz="1000">
              <a:solidFill>
                <a:schemeClr val="dk1"/>
              </a:solidFill>
              <a:latin typeface="Calibri"/>
              <a:ea typeface="Calibri"/>
              <a:cs typeface="Calibri"/>
              <a:sym typeface="Calibri"/>
            </a:endParaRPr>
          </a:p>
        </p:txBody>
      </p:sp>
      <p:pic>
        <p:nvPicPr>
          <p:cNvPr id="408" name="Google Shape;408;p54" descr="preencoded.png"/>
          <p:cNvPicPr preferRelativeResize="0"/>
          <p:nvPr/>
        </p:nvPicPr>
        <p:blipFill rotWithShape="1">
          <a:blip r:embed="rId4">
            <a:alphaModFix/>
          </a:blip>
          <a:srcRect/>
          <a:stretch/>
        </p:blipFill>
        <p:spPr>
          <a:xfrm>
            <a:off x="4649465" y="1504950"/>
            <a:ext cx="310083" cy="310083"/>
          </a:xfrm>
          <a:prstGeom prst="rect">
            <a:avLst/>
          </a:prstGeom>
          <a:noFill/>
          <a:ln>
            <a:noFill/>
          </a:ln>
        </p:spPr>
      </p:pic>
      <p:sp>
        <p:nvSpPr>
          <p:cNvPr id="409" name="Google Shape;409;p54"/>
          <p:cNvSpPr/>
          <p:nvPr/>
        </p:nvSpPr>
        <p:spPr>
          <a:xfrm>
            <a:off x="4649465" y="1970038"/>
            <a:ext cx="2226394"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Transportation Departments</a:t>
            </a:r>
            <a:endParaRPr sz="1200">
              <a:solidFill>
                <a:schemeClr val="dk1"/>
              </a:solidFill>
              <a:latin typeface="Calibri"/>
              <a:ea typeface="Calibri"/>
              <a:cs typeface="Calibri"/>
              <a:sym typeface="Calibri"/>
            </a:endParaRPr>
          </a:p>
        </p:txBody>
      </p:sp>
      <p:sp>
        <p:nvSpPr>
          <p:cNvPr id="410" name="Google Shape;410;p54"/>
          <p:cNvSpPr/>
          <p:nvPr/>
        </p:nvSpPr>
        <p:spPr>
          <a:xfrm>
            <a:off x="4649465" y="2238301"/>
            <a:ext cx="3998416"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Leverage trend and outlier analysis to anticipate traffic surges and plan infrastructure upgrades or maintenance more effectively.</a:t>
            </a:r>
            <a:endParaRPr sz="1000">
              <a:solidFill>
                <a:schemeClr val="dk1"/>
              </a:solidFill>
              <a:latin typeface="Calibri"/>
              <a:ea typeface="Calibri"/>
              <a:cs typeface="Calibri"/>
              <a:sym typeface="Calibri"/>
            </a:endParaRPr>
          </a:p>
        </p:txBody>
      </p:sp>
      <p:pic>
        <p:nvPicPr>
          <p:cNvPr id="411" name="Google Shape;411;p54" descr="preencoded.png"/>
          <p:cNvPicPr preferRelativeResize="0"/>
          <p:nvPr/>
        </p:nvPicPr>
        <p:blipFill rotWithShape="1">
          <a:blip r:embed="rId5">
            <a:alphaModFix/>
          </a:blip>
          <a:srcRect/>
          <a:stretch/>
        </p:blipFill>
        <p:spPr>
          <a:xfrm>
            <a:off x="496119" y="2945309"/>
            <a:ext cx="310083" cy="310083"/>
          </a:xfrm>
          <a:prstGeom prst="rect">
            <a:avLst/>
          </a:prstGeom>
          <a:noFill/>
          <a:ln>
            <a:noFill/>
          </a:ln>
        </p:spPr>
      </p:pic>
      <p:sp>
        <p:nvSpPr>
          <p:cNvPr id="412" name="Google Shape;412;p54"/>
          <p:cNvSpPr/>
          <p:nvPr/>
        </p:nvSpPr>
        <p:spPr>
          <a:xfrm>
            <a:off x="496119" y="3410396"/>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Local Governments</a:t>
            </a:r>
            <a:endParaRPr sz="1200">
              <a:solidFill>
                <a:schemeClr val="dk1"/>
              </a:solidFill>
              <a:latin typeface="Calibri"/>
              <a:ea typeface="Calibri"/>
              <a:cs typeface="Calibri"/>
              <a:sym typeface="Calibri"/>
            </a:endParaRPr>
          </a:p>
        </p:txBody>
      </p:sp>
      <p:sp>
        <p:nvSpPr>
          <p:cNvPr id="413" name="Google Shape;413;p54"/>
          <p:cNvSpPr/>
          <p:nvPr/>
        </p:nvSpPr>
        <p:spPr>
          <a:xfrm>
            <a:off x="496119" y="3678659"/>
            <a:ext cx="3998342"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Use insights into regional differences and event impacts for economic planning related to cross-border trade and tourism initiatives.</a:t>
            </a:r>
            <a:endParaRPr sz="1000">
              <a:solidFill>
                <a:schemeClr val="dk1"/>
              </a:solidFill>
              <a:latin typeface="Calibri"/>
              <a:ea typeface="Calibri"/>
              <a:cs typeface="Calibri"/>
              <a:sym typeface="Calibri"/>
            </a:endParaRPr>
          </a:p>
        </p:txBody>
      </p:sp>
      <p:pic>
        <p:nvPicPr>
          <p:cNvPr id="414" name="Google Shape;414;p54" descr="preencoded.png"/>
          <p:cNvPicPr preferRelativeResize="0"/>
          <p:nvPr/>
        </p:nvPicPr>
        <p:blipFill rotWithShape="1">
          <a:blip r:embed="rId6">
            <a:alphaModFix/>
          </a:blip>
          <a:srcRect/>
          <a:stretch/>
        </p:blipFill>
        <p:spPr>
          <a:xfrm>
            <a:off x="4649465" y="2945309"/>
            <a:ext cx="310083" cy="310083"/>
          </a:xfrm>
          <a:prstGeom prst="rect">
            <a:avLst/>
          </a:prstGeom>
          <a:noFill/>
          <a:ln>
            <a:noFill/>
          </a:ln>
        </p:spPr>
      </p:pic>
      <p:sp>
        <p:nvSpPr>
          <p:cNvPr id="415" name="Google Shape;415;p54"/>
          <p:cNvSpPr/>
          <p:nvPr/>
        </p:nvSpPr>
        <p:spPr>
          <a:xfrm>
            <a:off x="4649465" y="3410396"/>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Policy Analysts</a:t>
            </a:r>
            <a:endParaRPr sz="1200">
              <a:solidFill>
                <a:schemeClr val="dk1"/>
              </a:solidFill>
              <a:latin typeface="Calibri"/>
              <a:ea typeface="Calibri"/>
              <a:cs typeface="Calibri"/>
              <a:sym typeface="Calibri"/>
            </a:endParaRPr>
          </a:p>
        </p:txBody>
      </p:sp>
      <p:sp>
        <p:nvSpPr>
          <p:cNvPr id="416" name="Google Shape;416;p54"/>
          <p:cNvSpPr/>
          <p:nvPr/>
        </p:nvSpPr>
        <p:spPr>
          <a:xfrm>
            <a:off x="4649465" y="3678659"/>
            <a:ext cx="3998416" cy="595387"/>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Employ the long-term trend analysis and statistical significance findings to evaluate the effectiveness of border policies and understand the consequences of major disruptions.</a:t>
            </a:r>
            <a:endParaRPr sz="1000">
              <a:solidFill>
                <a:schemeClr val="dk1"/>
              </a:solidFill>
              <a:latin typeface="Calibri"/>
              <a:ea typeface="Calibri"/>
              <a:cs typeface="Calibri"/>
              <a:sym typeface="Calibri"/>
            </a:endParaRPr>
          </a:p>
        </p:txBody>
      </p:sp>
      <p:sp>
        <p:nvSpPr>
          <p:cNvPr id="417" name="Google Shape;417;p54"/>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55" descr="preencoded.png"/>
          <p:cNvPicPr preferRelativeResize="0"/>
          <p:nvPr/>
        </p:nvPicPr>
        <p:blipFill rotWithShape="1">
          <a:blip r:embed="rId3">
            <a:alphaModFix/>
          </a:blip>
          <a:srcRect/>
          <a:stretch/>
        </p:blipFill>
        <p:spPr>
          <a:xfrm>
            <a:off x="5715000" y="0"/>
            <a:ext cx="3429000" cy="5143500"/>
          </a:xfrm>
          <a:prstGeom prst="rect">
            <a:avLst/>
          </a:prstGeom>
          <a:noFill/>
          <a:ln>
            <a:noFill/>
          </a:ln>
        </p:spPr>
      </p:pic>
      <p:sp>
        <p:nvSpPr>
          <p:cNvPr id="424" name="Google Shape;424;p55"/>
          <p:cNvSpPr/>
          <p:nvPr/>
        </p:nvSpPr>
        <p:spPr>
          <a:xfrm>
            <a:off x="496119" y="1705049"/>
            <a:ext cx="3101132"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a:solidFill>
                  <a:srgbClr val="F2F0F4"/>
                </a:solidFill>
                <a:latin typeface="Montserrat"/>
                <a:ea typeface="Montserrat"/>
                <a:cs typeface="Montserrat"/>
                <a:sym typeface="Montserrat"/>
              </a:rPr>
              <a:t>Thank You &amp; Q&amp;A</a:t>
            </a:r>
            <a:endParaRPr sz="2400">
              <a:solidFill>
                <a:schemeClr val="dk1"/>
              </a:solidFill>
              <a:latin typeface="Calibri"/>
              <a:ea typeface="Calibri"/>
              <a:cs typeface="Calibri"/>
              <a:sym typeface="Calibri"/>
            </a:endParaRPr>
          </a:p>
        </p:txBody>
      </p:sp>
      <p:sp>
        <p:nvSpPr>
          <p:cNvPr id="425" name="Google Shape;425;p55"/>
          <p:cNvSpPr/>
          <p:nvPr/>
        </p:nvSpPr>
        <p:spPr>
          <a:xfrm>
            <a:off x="496119" y="2278633"/>
            <a:ext cx="4722763" cy="77524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2F0F4"/>
              </a:buClr>
              <a:buSzPts val="4900"/>
              <a:buFont typeface="Montserrat"/>
              <a:buNone/>
            </a:pPr>
            <a:r>
              <a:rPr lang="en" sz="4900">
                <a:solidFill>
                  <a:srgbClr val="F2F0F4"/>
                </a:solidFill>
                <a:latin typeface="Montserrat"/>
                <a:ea typeface="Montserrat"/>
                <a:cs typeface="Montserrat"/>
                <a:sym typeface="Montserrat"/>
              </a:rPr>
              <a:t>Thank You!</a:t>
            </a:r>
            <a:endParaRPr sz="4900">
              <a:solidFill>
                <a:schemeClr val="dk1"/>
              </a:solidFill>
              <a:latin typeface="Calibri"/>
              <a:ea typeface="Calibri"/>
              <a:cs typeface="Calibri"/>
              <a:sym typeface="Calibri"/>
            </a:endParaRPr>
          </a:p>
        </p:txBody>
      </p:sp>
      <p:sp>
        <p:nvSpPr>
          <p:cNvPr id="426" name="Google Shape;426;p55"/>
          <p:cNvSpPr/>
          <p:nvPr/>
        </p:nvSpPr>
        <p:spPr>
          <a:xfrm>
            <a:off x="496119" y="3239914"/>
            <a:ext cx="4722763" cy="19846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Questions &amp; Feedback Welcome.</a:t>
            </a:r>
            <a:endParaRPr sz="1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8"/>
          <p:cNvSpPr/>
          <p:nvPr/>
        </p:nvSpPr>
        <p:spPr>
          <a:xfrm>
            <a:off x="496119" y="894234"/>
            <a:ext cx="5136282"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a:solidFill>
                  <a:srgbClr val="F2F0F4"/>
                </a:solidFill>
                <a:latin typeface="Montserrat"/>
                <a:ea typeface="Montserrat"/>
                <a:cs typeface="Montserrat"/>
                <a:sym typeface="Montserrat"/>
              </a:rPr>
              <a:t>Project Background/Motivation</a:t>
            </a:r>
            <a:endParaRPr sz="2400">
              <a:solidFill>
                <a:schemeClr val="dk1"/>
              </a:solidFill>
              <a:latin typeface="Calibri"/>
              <a:ea typeface="Calibri"/>
              <a:cs typeface="Calibri"/>
              <a:sym typeface="Calibri"/>
            </a:endParaRPr>
          </a:p>
        </p:txBody>
      </p:sp>
      <p:sp>
        <p:nvSpPr>
          <p:cNvPr id="153" name="Google Shape;153;p38"/>
          <p:cNvSpPr/>
          <p:nvPr/>
        </p:nvSpPr>
        <p:spPr>
          <a:xfrm>
            <a:off x="496119" y="1591791"/>
            <a:ext cx="2007989"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F2F0F4"/>
              </a:buClr>
              <a:buSzPts val="1200"/>
              <a:buFont typeface="Montserrat"/>
              <a:buNone/>
            </a:pPr>
            <a:r>
              <a:rPr lang="en" sz="1200">
                <a:solidFill>
                  <a:srgbClr val="F2F0F4"/>
                </a:solidFill>
                <a:latin typeface="Montserrat"/>
                <a:ea typeface="Montserrat"/>
                <a:cs typeface="Montserrat"/>
                <a:sym typeface="Montserrat"/>
              </a:rPr>
              <a:t>Background / Motivation:</a:t>
            </a:r>
            <a:endParaRPr sz="1200">
              <a:solidFill>
                <a:schemeClr val="dk1"/>
              </a:solidFill>
              <a:latin typeface="Calibri"/>
              <a:ea typeface="Calibri"/>
              <a:cs typeface="Calibri"/>
              <a:sym typeface="Calibri"/>
            </a:endParaRPr>
          </a:p>
        </p:txBody>
      </p:sp>
      <p:sp>
        <p:nvSpPr>
          <p:cNvPr id="154" name="Google Shape;154;p38"/>
          <p:cNvSpPr/>
          <p:nvPr/>
        </p:nvSpPr>
        <p:spPr>
          <a:xfrm>
            <a:off x="496119" y="1909614"/>
            <a:ext cx="3924598" cy="595387"/>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Analyzing monthly inbound traffic at U.S. ports of entry provides crucial insights into cross-border movement, which is a vital indicator of economic activity, tourism, and trade. This analysis helps us:</a:t>
            </a:r>
            <a:endParaRPr sz="1000">
              <a:solidFill>
                <a:schemeClr val="dk1"/>
              </a:solidFill>
              <a:latin typeface="Calibri"/>
              <a:ea typeface="Calibri"/>
              <a:cs typeface="Calibri"/>
              <a:sym typeface="Calibri"/>
            </a:endParaRPr>
          </a:p>
        </p:txBody>
      </p:sp>
      <p:sp>
        <p:nvSpPr>
          <p:cNvPr id="155" name="Google Shape;155;p38"/>
          <p:cNvSpPr/>
          <p:nvPr/>
        </p:nvSpPr>
        <p:spPr>
          <a:xfrm>
            <a:off x="496119" y="2616622"/>
            <a:ext cx="3924598"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a:solidFill>
                  <a:srgbClr val="DCD7E5"/>
                </a:solidFill>
                <a:latin typeface="Heebo Light"/>
                <a:ea typeface="Heebo Light"/>
                <a:cs typeface="Heebo Light"/>
                <a:sym typeface="Heebo Light"/>
              </a:rPr>
              <a:t>Detect traffic volume trends.</a:t>
            </a:r>
            <a:endParaRPr sz="1000">
              <a:solidFill>
                <a:schemeClr val="dk1"/>
              </a:solidFill>
              <a:latin typeface="Calibri"/>
              <a:ea typeface="Calibri"/>
              <a:cs typeface="Calibri"/>
              <a:sym typeface="Calibri"/>
            </a:endParaRPr>
          </a:p>
        </p:txBody>
      </p:sp>
      <p:sp>
        <p:nvSpPr>
          <p:cNvPr id="156" name="Google Shape;156;p38"/>
          <p:cNvSpPr/>
          <p:nvPr/>
        </p:nvSpPr>
        <p:spPr>
          <a:xfrm>
            <a:off x="496119" y="2858468"/>
            <a:ext cx="3924598"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a:solidFill>
                  <a:srgbClr val="DCD7E5"/>
                </a:solidFill>
                <a:latin typeface="Heebo Light"/>
                <a:ea typeface="Heebo Light"/>
                <a:cs typeface="Heebo Light"/>
                <a:sym typeface="Heebo Light"/>
              </a:rPr>
              <a:t>Identify seasonal behaviors.</a:t>
            </a:r>
            <a:endParaRPr sz="1000">
              <a:solidFill>
                <a:schemeClr val="dk1"/>
              </a:solidFill>
              <a:latin typeface="Calibri"/>
              <a:ea typeface="Calibri"/>
              <a:cs typeface="Calibri"/>
              <a:sym typeface="Calibri"/>
            </a:endParaRPr>
          </a:p>
        </p:txBody>
      </p:sp>
      <p:sp>
        <p:nvSpPr>
          <p:cNvPr id="157" name="Google Shape;157;p38"/>
          <p:cNvSpPr/>
          <p:nvPr/>
        </p:nvSpPr>
        <p:spPr>
          <a:xfrm>
            <a:off x="496119" y="3100313"/>
            <a:ext cx="3924598"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a:solidFill>
                  <a:srgbClr val="DCD7E5"/>
                </a:solidFill>
                <a:latin typeface="Heebo Light"/>
                <a:ea typeface="Heebo Light"/>
                <a:cs typeface="Heebo Light"/>
                <a:sym typeface="Heebo Light"/>
              </a:rPr>
              <a:t>Understand patterns around key events (e.g., holidays, global crises).</a:t>
            </a:r>
            <a:endParaRPr sz="1000">
              <a:solidFill>
                <a:schemeClr val="dk1"/>
              </a:solidFill>
              <a:latin typeface="Calibri"/>
              <a:ea typeface="Calibri"/>
              <a:cs typeface="Calibri"/>
              <a:sym typeface="Calibri"/>
            </a:endParaRPr>
          </a:p>
        </p:txBody>
      </p:sp>
      <p:sp>
        <p:nvSpPr>
          <p:cNvPr id="158" name="Google Shape;158;p38"/>
          <p:cNvSpPr/>
          <p:nvPr/>
        </p:nvSpPr>
        <p:spPr>
          <a:xfrm>
            <a:off x="496125" y="3701804"/>
            <a:ext cx="3924600" cy="30390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These insights are indispensable for effective border management, optimizing transportation planning, and evaluating the impact of various policies.</a:t>
            </a:r>
            <a:endParaRPr sz="1000">
              <a:solidFill>
                <a:schemeClr val="dk1"/>
              </a:solidFill>
              <a:latin typeface="Calibri"/>
              <a:ea typeface="Calibri"/>
              <a:cs typeface="Calibri"/>
              <a:sym typeface="Calibri"/>
            </a:endParaRPr>
          </a:p>
        </p:txBody>
      </p:sp>
      <p:sp>
        <p:nvSpPr>
          <p:cNvPr id="159" name="Google Shape;159;p38"/>
          <p:cNvSpPr/>
          <p:nvPr/>
        </p:nvSpPr>
        <p:spPr>
          <a:xfrm>
            <a:off x="4728046" y="1591791"/>
            <a:ext cx="1569467"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F2F0F4"/>
              </a:buClr>
              <a:buSzPts val="1200"/>
              <a:buFont typeface="Montserrat"/>
              <a:buNone/>
            </a:pPr>
            <a:r>
              <a:rPr lang="en" sz="1200">
                <a:solidFill>
                  <a:srgbClr val="F2F0F4"/>
                </a:solidFill>
                <a:latin typeface="Montserrat"/>
                <a:ea typeface="Montserrat"/>
                <a:cs typeface="Montserrat"/>
                <a:sym typeface="Montserrat"/>
              </a:rPr>
              <a:t>Problem Statement:</a:t>
            </a:r>
            <a:endParaRPr sz="1200">
              <a:solidFill>
                <a:schemeClr val="dk1"/>
              </a:solidFill>
              <a:latin typeface="Calibri"/>
              <a:ea typeface="Calibri"/>
              <a:cs typeface="Calibri"/>
              <a:sym typeface="Calibri"/>
            </a:endParaRPr>
          </a:p>
        </p:txBody>
      </p:sp>
      <p:sp>
        <p:nvSpPr>
          <p:cNvPr id="160" name="Google Shape;160;p38"/>
          <p:cNvSpPr/>
          <p:nvPr/>
        </p:nvSpPr>
        <p:spPr>
          <a:xfrm>
            <a:off x="4728046" y="1909614"/>
            <a:ext cx="3924598" cy="119077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Transportation planners, government agencies, and policy researchers currently lack reliable, readily available insights into how border traffic behaves across time, different regions (U.S.-Canada vs. U.S.-Mexico), and various transport modes. This gap hinders their ability to effectively plan for traffic surges, optimize resource allocation, and evaluate the efficacy of border-related regulations and events.</a:t>
            </a:r>
            <a:endParaRPr sz="1000">
              <a:solidFill>
                <a:schemeClr val="dk1"/>
              </a:solidFill>
              <a:latin typeface="Calibri"/>
              <a:ea typeface="Calibri"/>
              <a:cs typeface="Calibri"/>
              <a:sym typeface="Calibri"/>
            </a:endParaRPr>
          </a:p>
        </p:txBody>
      </p:sp>
      <p:sp>
        <p:nvSpPr>
          <p:cNvPr id="161" name="Google Shape;161;p38"/>
          <p:cNvSpPr/>
          <p:nvPr/>
        </p:nvSpPr>
        <p:spPr>
          <a:xfrm>
            <a:off x="4728046" y="3224361"/>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62" name="Google Shape;162;p38"/>
          <p:cNvSpPr/>
          <p:nvPr/>
        </p:nvSpPr>
        <p:spPr>
          <a:xfrm>
            <a:off x="4728046" y="3542184"/>
            <a:ext cx="3924598" cy="595387"/>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chemeClr val="dk1"/>
              </a:buClr>
              <a:buSzPts val="1000"/>
              <a:buFont typeface="Calibri"/>
              <a:buNone/>
            </a:pPr>
            <a:endParaRPr sz="1000">
              <a:solidFill>
                <a:schemeClr val="dk1"/>
              </a:solidFill>
              <a:latin typeface="Calibri"/>
              <a:ea typeface="Calibri"/>
              <a:cs typeface="Calibri"/>
              <a:sym typeface="Calibri"/>
            </a:endParaRPr>
          </a:p>
        </p:txBody>
      </p:sp>
      <p:sp>
        <p:nvSpPr>
          <p:cNvPr id="163" name="Google Shape;163;p38"/>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9"/>
          <p:cNvSpPr/>
          <p:nvPr/>
        </p:nvSpPr>
        <p:spPr>
          <a:xfrm>
            <a:off x="496119" y="619721"/>
            <a:ext cx="3101132"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a:solidFill>
                  <a:srgbClr val="F2F0F4"/>
                </a:solidFill>
                <a:latin typeface="Montserrat"/>
                <a:ea typeface="Montserrat"/>
                <a:cs typeface="Montserrat"/>
                <a:sym typeface="Montserrat"/>
              </a:rPr>
              <a:t>Dataset Description</a:t>
            </a:r>
            <a:endParaRPr sz="2400">
              <a:solidFill>
                <a:schemeClr val="dk1"/>
              </a:solidFill>
              <a:latin typeface="Calibri"/>
              <a:ea typeface="Calibri"/>
              <a:cs typeface="Calibri"/>
              <a:sym typeface="Calibri"/>
            </a:endParaRPr>
          </a:p>
        </p:txBody>
      </p:sp>
      <p:pic>
        <p:nvPicPr>
          <p:cNvPr id="170" name="Google Shape;170;p39" descr="preencoded.png"/>
          <p:cNvPicPr preferRelativeResize="0"/>
          <p:nvPr/>
        </p:nvPicPr>
        <p:blipFill rotWithShape="1">
          <a:blip r:embed="rId3">
            <a:alphaModFix/>
          </a:blip>
          <a:srcRect/>
          <a:stretch/>
        </p:blipFill>
        <p:spPr>
          <a:xfrm>
            <a:off x="496119" y="1427039"/>
            <a:ext cx="2634556" cy="57150"/>
          </a:xfrm>
          <a:prstGeom prst="rect">
            <a:avLst/>
          </a:prstGeom>
          <a:noFill/>
          <a:ln>
            <a:noFill/>
          </a:ln>
        </p:spPr>
      </p:pic>
      <p:pic>
        <p:nvPicPr>
          <p:cNvPr id="171" name="Google Shape;171;p39" descr="preencoded.png"/>
          <p:cNvPicPr preferRelativeResize="0"/>
          <p:nvPr/>
        </p:nvPicPr>
        <p:blipFill rotWithShape="1">
          <a:blip r:embed="rId4">
            <a:alphaModFix/>
          </a:blip>
          <a:srcRect/>
          <a:stretch/>
        </p:blipFill>
        <p:spPr>
          <a:xfrm>
            <a:off x="1627361" y="1255291"/>
            <a:ext cx="372071" cy="372071"/>
          </a:xfrm>
          <a:prstGeom prst="rect">
            <a:avLst/>
          </a:prstGeom>
          <a:noFill/>
          <a:ln>
            <a:noFill/>
          </a:ln>
        </p:spPr>
      </p:pic>
      <p:pic>
        <p:nvPicPr>
          <p:cNvPr id="172" name="Google Shape;172;p39" descr="preencoded.png"/>
          <p:cNvPicPr preferRelativeResize="0"/>
          <p:nvPr/>
        </p:nvPicPr>
        <p:blipFill rotWithShape="1">
          <a:blip r:embed="rId5">
            <a:alphaModFix/>
          </a:blip>
          <a:srcRect/>
          <a:stretch/>
        </p:blipFill>
        <p:spPr>
          <a:xfrm>
            <a:off x="1738983" y="1348308"/>
            <a:ext cx="148828" cy="186035"/>
          </a:xfrm>
          <a:prstGeom prst="rect">
            <a:avLst/>
          </a:prstGeom>
          <a:noFill/>
          <a:ln>
            <a:noFill/>
          </a:ln>
        </p:spPr>
      </p:pic>
      <p:sp>
        <p:nvSpPr>
          <p:cNvPr id="173" name="Google Shape;173;p39"/>
          <p:cNvSpPr/>
          <p:nvPr/>
        </p:nvSpPr>
        <p:spPr>
          <a:xfrm>
            <a:off x="634380" y="1751409"/>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Dataset &amp; Source</a:t>
            </a:r>
            <a:endParaRPr sz="1200">
              <a:solidFill>
                <a:schemeClr val="dk1"/>
              </a:solidFill>
              <a:latin typeface="Calibri"/>
              <a:ea typeface="Calibri"/>
              <a:cs typeface="Calibri"/>
              <a:sym typeface="Calibri"/>
            </a:endParaRPr>
          </a:p>
        </p:txBody>
      </p:sp>
      <p:sp>
        <p:nvSpPr>
          <p:cNvPr id="174" name="Google Shape;174;p39"/>
          <p:cNvSpPr/>
          <p:nvPr/>
        </p:nvSpPr>
        <p:spPr>
          <a:xfrm>
            <a:off x="634380" y="2019672"/>
            <a:ext cx="2358033" cy="595387"/>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Border Crossing Entry Data from U.S. Bureau of Transportation Statistics (publicly available via catalog.data.gov).</a:t>
            </a:r>
            <a:endParaRPr sz="1000">
              <a:solidFill>
                <a:schemeClr val="dk1"/>
              </a:solidFill>
              <a:latin typeface="Calibri"/>
              <a:ea typeface="Calibri"/>
              <a:cs typeface="Calibri"/>
              <a:sym typeface="Calibri"/>
            </a:endParaRPr>
          </a:p>
        </p:txBody>
      </p:sp>
      <p:pic>
        <p:nvPicPr>
          <p:cNvPr id="175" name="Google Shape;175;p39" descr="preencoded.png"/>
          <p:cNvPicPr preferRelativeResize="0"/>
          <p:nvPr/>
        </p:nvPicPr>
        <p:blipFill rotWithShape="1">
          <a:blip r:embed="rId3">
            <a:alphaModFix/>
          </a:blip>
          <a:srcRect/>
          <a:stretch/>
        </p:blipFill>
        <p:spPr>
          <a:xfrm>
            <a:off x="3254648" y="1427039"/>
            <a:ext cx="2634630" cy="57150"/>
          </a:xfrm>
          <a:prstGeom prst="rect">
            <a:avLst/>
          </a:prstGeom>
          <a:noFill/>
          <a:ln>
            <a:noFill/>
          </a:ln>
        </p:spPr>
      </p:pic>
      <p:pic>
        <p:nvPicPr>
          <p:cNvPr id="176" name="Google Shape;176;p39" descr="preencoded.png"/>
          <p:cNvPicPr preferRelativeResize="0"/>
          <p:nvPr/>
        </p:nvPicPr>
        <p:blipFill rotWithShape="1">
          <a:blip r:embed="rId4">
            <a:alphaModFix/>
          </a:blip>
          <a:srcRect/>
          <a:stretch/>
        </p:blipFill>
        <p:spPr>
          <a:xfrm>
            <a:off x="4385891" y="1255291"/>
            <a:ext cx="372071" cy="372071"/>
          </a:xfrm>
          <a:prstGeom prst="rect">
            <a:avLst/>
          </a:prstGeom>
          <a:noFill/>
          <a:ln>
            <a:noFill/>
          </a:ln>
        </p:spPr>
      </p:pic>
      <p:pic>
        <p:nvPicPr>
          <p:cNvPr id="177" name="Google Shape;177;p39" descr="preencoded.png"/>
          <p:cNvPicPr preferRelativeResize="0"/>
          <p:nvPr/>
        </p:nvPicPr>
        <p:blipFill rotWithShape="1">
          <a:blip r:embed="rId6">
            <a:alphaModFix/>
          </a:blip>
          <a:srcRect/>
          <a:stretch/>
        </p:blipFill>
        <p:spPr>
          <a:xfrm>
            <a:off x="4497511" y="1348308"/>
            <a:ext cx="148828" cy="186035"/>
          </a:xfrm>
          <a:prstGeom prst="rect">
            <a:avLst/>
          </a:prstGeom>
          <a:noFill/>
          <a:ln>
            <a:noFill/>
          </a:ln>
        </p:spPr>
      </p:pic>
      <p:sp>
        <p:nvSpPr>
          <p:cNvPr id="178" name="Google Shape;178;p39"/>
          <p:cNvSpPr/>
          <p:nvPr/>
        </p:nvSpPr>
        <p:spPr>
          <a:xfrm>
            <a:off x="3392909" y="1751409"/>
            <a:ext cx="1585913"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Format &amp; Frequency</a:t>
            </a:r>
            <a:endParaRPr sz="1200">
              <a:solidFill>
                <a:schemeClr val="dk1"/>
              </a:solidFill>
              <a:latin typeface="Calibri"/>
              <a:ea typeface="Calibri"/>
              <a:cs typeface="Calibri"/>
              <a:sym typeface="Calibri"/>
            </a:endParaRPr>
          </a:p>
        </p:txBody>
      </p:sp>
      <p:sp>
        <p:nvSpPr>
          <p:cNvPr id="179" name="Google Shape;179;p39"/>
          <p:cNvSpPr/>
          <p:nvPr/>
        </p:nvSpPr>
        <p:spPr>
          <a:xfrm>
            <a:off x="3392909" y="2019672"/>
            <a:ext cx="2358107"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CSV format, with monthly frequency of data collection.</a:t>
            </a:r>
            <a:endParaRPr sz="1000">
              <a:solidFill>
                <a:schemeClr val="dk1"/>
              </a:solidFill>
              <a:latin typeface="Calibri"/>
              <a:ea typeface="Calibri"/>
              <a:cs typeface="Calibri"/>
              <a:sym typeface="Calibri"/>
            </a:endParaRPr>
          </a:p>
        </p:txBody>
      </p:sp>
      <p:pic>
        <p:nvPicPr>
          <p:cNvPr id="180" name="Google Shape;180;p39" descr="preencoded.png"/>
          <p:cNvPicPr preferRelativeResize="0"/>
          <p:nvPr/>
        </p:nvPicPr>
        <p:blipFill rotWithShape="1">
          <a:blip r:embed="rId3">
            <a:alphaModFix/>
          </a:blip>
          <a:srcRect/>
          <a:stretch/>
        </p:blipFill>
        <p:spPr>
          <a:xfrm>
            <a:off x="6013252" y="1427039"/>
            <a:ext cx="2634556" cy="57150"/>
          </a:xfrm>
          <a:prstGeom prst="rect">
            <a:avLst/>
          </a:prstGeom>
          <a:noFill/>
          <a:ln>
            <a:noFill/>
          </a:ln>
        </p:spPr>
      </p:pic>
      <p:pic>
        <p:nvPicPr>
          <p:cNvPr id="181" name="Google Shape;181;p39" descr="preencoded.png"/>
          <p:cNvPicPr preferRelativeResize="0"/>
          <p:nvPr/>
        </p:nvPicPr>
        <p:blipFill rotWithShape="1">
          <a:blip r:embed="rId4">
            <a:alphaModFix/>
          </a:blip>
          <a:srcRect/>
          <a:stretch/>
        </p:blipFill>
        <p:spPr>
          <a:xfrm>
            <a:off x="7144494" y="1255291"/>
            <a:ext cx="372071" cy="372071"/>
          </a:xfrm>
          <a:prstGeom prst="rect">
            <a:avLst/>
          </a:prstGeom>
          <a:noFill/>
          <a:ln>
            <a:noFill/>
          </a:ln>
        </p:spPr>
      </p:pic>
      <p:pic>
        <p:nvPicPr>
          <p:cNvPr id="182" name="Google Shape;182;p39" descr="preencoded.png"/>
          <p:cNvPicPr preferRelativeResize="0"/>
          <p:nvPr/>
        </p:nvPicPr>
        <p:blipFill rotWithShape="1">
          <a:blip r:embed="rId7">
            <a:alphaModFix/>
          </a:blip>
          <a:srcRect/>
          <a:stretch/>
        </p:blipFill>
        <p:spPr>
          <a:xfrm>
            <a:off x="7256115" y="1348308"/>
            <a:ext cx="148828" cy="186035"/>
          </a:xfrm>
          <a:prstGeom prst="rect">
            <a:avLst/>
          </a:prstGeom>
          <a:noFill/>
          <a:ln>
            <a:noFill/>
          </a:ln>
        </p:spPr>
      </p:pic>
      <p:sp>
        <p:nvSpPr>
          <p:cNvPr id="183" name="Google Shape;183;p39"/>
          <p:cNvSpPr/>
          <p:nvPr/>
        </p:nvSpPr>
        <p:spPr>
          <a:xfrm>
            <a:off x="6151513" y="1751409"/>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Coverage</a:t>
            </a:r>
            <a:endParaRPr sz="1200">
              <a:solidFill>
                <a:schemeClr val="dk1"/>
              </a:solidFill>
              <a:latin typeface="Calibri"/>
              <a:ea typeface="Calibri"/>
              <a:cs typeface="Calibri"/>
              <a:sym typeface="Calibri"/>
            </a:endParaRPr>
          </a:p>
        </p:txBody>
      </p:sp>
      <p:sp>
        <p:nvSpPr>
          <p:cNvPr id="184" name="Google Shape;184;p39"/>
          <p:cNvSpPr/>
          <p:nvPr/>
        </p:nvSpPr>
        <p:spPr>
          <a:xfrm>
            <a:off x="6151513" y="2019672"/>
            <a:ext cx="2358033"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Covers U.S.–Canada and U.S.–Mexico land ports of entry.</a:t>
            </a:r>
            <a:endParaRPr sz="1000">
              <a:solidFill>
                <a:schemeClr val="dk1"/>
              </a:solidFill>
              <a:latin typeface="Calibri"/>
              <a:ea typeface="Calibri"/>
              <a:cs typeface="Calibri"/>
              <a:sym typeface="Calibri"/>
            </a:endParaRPr>
          </a:p>
        </p:txBody>
      </p:sp>
      <p:sp>
        <p:nvSpPr>
          <p:cNvPr id="185" name="Google Shape;185;p39"/>
          <p:cNvSpPr/>
          <p:nvPr/>
        </p:nvSpPr>
        <p:spPr>
          <a:xfrm>
            <a:off x="496119" y="2939356"/>
            <a:ext cx="1860649" cy="232544"/>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F2F0F4"/>
              </a:buClr>
              <a:buSzPts val="1400"/>
              <a:buFont typeface="Montserrat"/>
              <a:buNone/>
            </a:pPr>
            <a:r>
              <a:rPr lang="en" sz="1400">
                <a:solidFill>
                  <a:srgbClr val="F2F0F4"/>
                </a:solidFill>
                <a:latin typeface="Montserrat"/>
                <a:ea typeface="Montserrat"/>
                <a:cs typeface="Montserrat"/>
                <a:sym typeface="Montserrat"/>
              </a:rPr>
              <a:t>Key Columns:</a:t>
            </a:r>
            <a:endParaRPr sz="1400">
              <a:solidFill>
                <a:schemeClr val="dk1"/>
              </a:solidFill>
              <a:latin typeface="Calibri"/>
              <a:ea typeface="Calibri"/>
              <a:cs typeface="Calibri"/>
              <a:sym typeface="Calibri"/>
            </a:endParaRPr>
          </a:p>
        </p:txBody>
      </p:sp>
      <p:sp>
        <p:nvSpPr>
          <p:cNvPr id="186" name="Google Shape;186;p39"/>
          <p:cNvSpPr/>
          <p:nvPr/>
        </p:nvSpPr>
        <p:spPr>
          <a:xfrm>
            <a:off x="496119" y="3357934"/>
            <a:ext cx="8151763"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b="1">
                <a:solidFill>
                  <a:srgbClr val="DCD7E5"/>
                </a:solidFill>
                <a:latin typeface="Heebo Light"/>
                <a:ea typeface="Heebo Light"/>
                <a:cs typeface="Heebo Light"/>
                <a:sym typeface="Heebo Light"/>
              </a:rPr>
              <a:t>Port Name:</a:t>
            </a:r>
            <a:r>
              <a:rPr lang="en" sz="1000">
                <a:solidFill>
                  <a:srgbClr val="DCD7E5"/>
                </a:solidFill>
                <a:latin typeface="Heebo Light"/>
                <a:ea typeface="Heebo Light"/>
                <a:cs typeface="Heebo Light"/>
                <a:sym typeface="Heebo Light"/>
              </a:rPr>
              <a:t> Name of the specific port of entry.</a:t>
            </a:r>
            <a:endParaRPr sz="1000">
              <a:solidFill>
                <a:schemeClr val="dk1"/>
              </a:solidFill>
              <a:latin typeface="Calibri"/>
              <a:ea typeface="Calibri"/>
              <a:cs typeface="Calibri"/>
              <a:sym typeface="Calibri"/>
            </a:endParaRPr>
          </a:p>
        </p:txBody>
      </p:sp>
      <p:sp>
        <p:nvSpPr>
          <p:cNvPr id="187" name="Google Shape;187;p39"/>
          <p:cNvSpPr/>
          <p:nvPr/>
        </p:nvSpPr>
        <p:spPr>
          <a:xfrm>
            <a:off x="496119" y="3599780"/>
            <a:ext cx="8151763"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b="1">
                <a:solidFill>
                  <a:srgbClr val="DCD7E5"/>
                </a:solidFill>
                <a:latin typeface="Heebo Light"/>
                <a:ea typeface="Heebo Light"/>
                <a:cs typeface="Heebo Light"/>
                <a:sym typeface="Heebo Light"/>
              </a:rPr>
              <a:t>Border:</a:t>
            </a:r>
            <a:r>
              <a:rPr lang="en" sz="1000">
                <a:solidFill>
                  <a:srgbClr val="DCD7E5"/>
                </a:solidFill>
                <a:latin typeface="Heebo Light"/>
                <a:ea typeface="Heebo Light"/>
                <a:cs typeface="Heebo Light"/>
                <a:sym typeface="Heebo Light"/>
              </a:rPr>
              <a:t> Indicates the border region (U.S.-Canada or U.S.-Mexico).</a:t>
            </a:r>
            <a:endParaRPr sz="1000">
              <a:solidFill>
                <a:schemeClr val="dk1"/>
              </a:solidFill>
              <a:latin typeface="Calibri"/>
              <a:ea typeface="Calibri"/>
              <a:cs typeface="Calibri"/>
              <a:sym typeface="Calibri"/>
            </a:endParaRPr>
          </a:p>
        </p:txBody>
      </p:sp>
      <p:sp>
        <p:nvSpPr>
          <p:cNvPr id="188" name="Google Shape;188;p39"/>
          <p:cNvSpPr/>
          <p:nvPr/>
        </p:nvSpPr>
        <p:spPr>
          <a:xfrm>
            <a:off x="496119" y="3841626"/>
            <a:ext cx="8151763"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b="1">
                <a:solidFill>
                  <a:srgbClr val="DCD7E5"/>
                </a:solidFill>
                <a:latin typeface="Heebo Light"/>
                <a:ea typeface="Heebo Light"/>
                <a:cs typeface="Heebo Light"/>
                <a:sym typeface="Heebo Light"/>
              </a:rPr>
              <a:t>Date:</a:t>
            </a:r>
            <a:r>
              <a:rPr lang="en" sz="1000">
                <a:solidFill>
                  <a:srgbClr val="DCD7E5"/>
                </a:solidFill>
                <a:latin typeface="Heebo Light"/>
                <a:ea typeface="Heebo Light"/>
                <a:cs typeface="Heebo Light"/>
                <a:sym typeface="Heebo Light"/>
              </a:rPr>
              <a:t> The month and year of the recorded entry.</a:t>
            </a:r>
            <a:endParaRPr sz="1000">
              <a:solidFill>
                <a:schemeClr val="dk1"/>
              </a:solidFill>
              <a:latin typeface="Calibri"/>
              <a:ea typeface="Calibri"/>
              <a:cs typeface="Calibri"/>
              <a:sym typeface="Calibri"/>
            </a:endParaRPr>
          </a:p>
        </p:txBody>
      </p:sp>
      <p:sp>
        <p:nvSpPr>
          <p:cNvPr id="189" name="Google Shape;189;p39"/>
          <p:cNvSpPr/>
          <p:nvPr/>
        </p:nvSpPr>
        <p:spPr>
          <a:xfrm>
            <a:off x="496119" y="4083472"/>
            <a:ext cx="8151763"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b="1">
                <a:solidFill>
                  <a:srgbClr val="DCD7E5"/>
                </a:solidFill>
                <a:latin typeface="Heebo Light"/>
                <a:ea typeface="Heebo Light"/>
                <a:cs typeface="Heebo Light"/>
                <a:sym typeface="Heebo Light"/>
              </a:rPr>
              <a:t>Measure:</a:t>
            </a:r>
            <a:r>
              <a:rPr lang="en" sz="1000">
                <a:solidFill>
                  <a:srgbClr val="DCD7E5"/>
                </a:solidFill>
                <a:latin typeface="Heebo Light"/>
                <a:ea typeface="Heebo Light"/>
                <a:cs typeface="Heebo Light"/>
                <a:sym typeface="Heebo Light"/>
              </a:rPr>
              <a:t> The mode of transport (e.g., Personal Vehicles, Trucks, Pedestrians, Buses, Trains).</a:t>
            </a:r>
            <a:endParaRPr sz="1000">
              <a:solidFill>
                <a:schemeClr val="dk1"/>
              </a:solidFill>
              <a:latin typeface="Calibri"/>
              <a:ea typeface="Calibri"/>
              <a:cs typeface="Calibri"/>
              <a:sym typeface="Calibri"/>
            </a:endParaRPr>
          </a:p>
        </p:txBody>
      </p:sp>
      <p:sp>
        <p:nvSpPr>
          <p:cNvPr id="190" name="Google Shape;190;p39"/>
          <p:cNvSpPr/>
          <p:nvPr/>
        </p:nvSpPr>
        <p:spPr>
          <a:xfrm>
            <a:off x="496119" y="4325318"/>
            <a:ext cx="8151763" cy="198463"/>
          </a:xfrm>
          <a:prstGeom prst="rect">
            <a:avLst/>
          </a:prstGeom>
          <a:noFill/>
          <a:ln>
            <a:noFill/>
          </a:ln>
        </p:spPr>
        <p:txBody>
          <a:bodyPr spcFirstLastPara="1" wrap="square" lIns="0" tIns="0" rIns="0" bIns="0" anchor="t" anchorCtr="0">
            <a:noAutofit/>
          </a:bodyPr>
          <a:lstStyle/>
          <a:p>
            <a:pPr marL="215900" marR="0" lvl="0" indent="-215900" algn="l" rtl="0">
              <a:lnSpc>
                <a:spcPct val="161290"/>
              </a:lnSpc>
              <a:spcBef>
                <a:spcPts val="0"/>
              </a:spcBef>
              <a:spcAft>
                <a:spcPts val="0"/>
              </a:spcAft>
              <a:buClr>
                <a:srgbClr val="DCD7E5"/>
              </a:buClr>
              <a:buSzPts val="1000"/>
              <a:buFont typeface="Heebo Light"/>
              <a:buChar char="•"/>
            </a:pPr>
            <a:r>
              <a:rPr lang="en" sz="1000" b="1">
                <a:solidFill>
                  <a:srgbClr val="DCD7E5"/>
                </a:solidFill>
                <a:latin typeface="Heebo Light"/>
                <a:ea typeface="Heebo Light"/>
                <a:cs typeface="Heebo Light"/>
                <a:sym typeface="Heebo Light"/>
              </a:rPr>
              <a:t>Value:</a:t>
            </a:r>
            <a:r>
              <a:rPr lang="en" sz="1000">
                <a:solidFill>
                  <a:srgbClr val="DCD7E5"/>
                </a:solidFill>
                <a:latin typeface="Heebo Light"/>
                <a:ea typeface="Heebo Light"/>
                <a:cs typeface="Heebo Light"/>
                <a:sym typeface="Heebo Light"/>
              </a:rPr>
              <a:t> The number of crossings for that specific Measure at that Port Name on that Date.</a:t>
            </a:r>
            <a:endParaRPr sz="1000">
              <a:solidFill>
                <a:schemeClr val="dk1"/>
              </a:solidFill>
              <a:latin typeface="Calibri"/>
              <a:ea typeface="Calibri"/>
              <a:cs typeface="Calibri"/>
              <a:sym typeface="Calibri"/>
            </a:endParaRPr>
          </a:p>
        </p:txBody>
      </p:sp>
      <p:sp>
        <p:nvSpPr>
          <p:cNvPr id="191" name="Google Shape;191;p39"/>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0"/>
          <p:cNvSpPr/>
          <p:nvPr/>
        </p:nvSpPr>
        <p:spPr>
          <a:xfrm>
            <a:off x="496119" y="675680"/>
            <a:ext cx="5564833"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a:solidFill>
                  <a:srgbClr val="F2F0F4"/>
                </a:solidFill>
                <a:latin typeface="Montserrat"/>
                <a:ea typeface="Montserrat"/>
                <a:cs typeface="Montserrat"/>
                <a:sym typeface="Montserrat"/>
              </a:rPr>
              <a:t>Methodology &amp; Analytical Approach</a:t>
            </a:r>
            <a:endParaRPr sz="2400">
              <a:solidFill>
                <a:schemeClr val="dk1"/>
              </a:solidFill>
              <a:latin typeface="Calibri"/>
              <a:ea typeface="Calibri"/>
              <a:cs typeface="Calibri"/>
              <a:sym typeface="Calibri"/>
            </a:endParaRPr>
          </a:p>
        </p:txBody>
      </p:sp>
      <p:sp>
        <p:nvSpPr>
          <p:cNvPr id="198" name="Google Shape;198;p40"/>
          <p:cNvSpPr/>
          <p:nvPr/>
        </p:nvSpPr>
        <p:spPr>
          <a:xfrm>
            <a:off x="496119" y="1311250"/>
            <a:ext cx="8151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Our project employs a systematic methodology to ensure robust and actionable results:</a:t>
            </a:r>
            <a:endParaRPr sz="1000">
              <a:solidFill>
                <a:schemeClr val="dk1"/>
              </a:solidFill>
              <a:latin typeface="Calibri"/>
              <a:ea typeface="Calibri"/>
              <a:cs typeface="Calibri"/>
              <a:sym typeface="Calibri"/>
            </a:endParaRPr>
          </a:p>
        </p:txBody>
      </p:sp>
      <p:pic>
        <p:nvPicPr>
          <p:cNvPr id="199" name="Google Shape;199;p40" descr="preencoded.png"/>
          <p:cNvPicPr preferRelativeResize="0"/>
          <p:nvPr/>
        </p:nvPicPr>
        <p:blipFill rotWithShape="1">
          <a:blip r:embed="rId3">
            <a:alphaModFix/>
          </a:blip>
          <a:srcRect/>
          <a:stretch/>
        </p:blipFill>
        <p:spPr>
          <a:xfrm>
            <a:off x="496119" y="1649239"/>
            <a:ext cx="4075881" cy="496119"/>
          </a:xfrm>
          <a:prstGeom prst="rect">
            <a:avLst/>
          </a:prstGeom>
          <a:noFill/>
          <a:ln>
            <a:noFill/>
          </a:ln>
        </p:spPr>
      </p:pic>
      <p:sp>
        <p:nvSpPr>
          <p:cNvPr id="200" name="Google Shape;200;p40"/>
          <p:cNvSpPr/>
          <p:nvPr/>
        </p:nvSpPr>
        <p:spPr>
          <a:xfrm>
            <a:off x="620092" y="2269331"/>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Data Preparation</a:t>
            </a:r>
            <a:endParaRPr sz="1200">
              <a:solidFill>
                <a:schemeClr val="dk1"/>
              </a:solidFill>
              <a:latin typeface="Calibri"/>
              <a:ea typeface="Calibri"/>
              <a:cs typeface="Calibri"/>
              <a:sym typeface="Calibri"/>
            </a:endParaRPr>
          </a:p>
        </p:txBody>
      </p:sp>
      <p:sp>
        <p:nvSpPr>
          <p:cNvPr id="201" name="Google Shape;201;p40"/>
          <p:cNvSpPr/>
          <p:nvPr/>
        </p:nvSpPr>
        <p:spPr>
          <a:xfrm>
            <a:off x="620093" y="2537594"/>
            <a:ext cx="3827934"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Load, convert, extract, rename, and aggregate data for clarity and analysis.</a:t>
            </a:r>
            <a:endParaRPr sz="1000">
              <a:solidFill>
                <a:schemeClr val="dk1"/>
              </a:solidFill>
              <a:latin typeface="Calibri"/>
              <a:ea typeface="Calibri"/>
              <a:cs typeface="Calibri"/>
              <a:sym typeface="Calibri"/>
            </a:endParaRPr>
          </a:p>
        </p:txBody>
      </p:sp>
      <p:pic>
        <p:nvPicPr>
          <p:cNvPr id="202" name="Google Shape;202;p40" descr="preencoded.png"/>
          <p:cNvPicPr preferRelativeResize="0"/>
          <p:nvPr/>
        </p:nvPicPr>
        <p:blipFill rotWithShape="1">
          <a:blip r:embed="rId4">
            <a:alphaModFix/>
          </a:blip>
          <a:srcRect/>
          <a:stretch/>
        </p:blipFill>
        <p:spPr>
          <a:xfrm>
            <a:off x="4572000" y="1649239"/>
            <a:ext cx="4075881" cy="496119"/>
          </a:xfrm>
          <a:prstGeom prst="rect">
            <a:avLst/>
          </a:prstGeom>
          <a:noFill/>
          <a:ln>
            <a:noFill/>
          </a:ln>
        </p:spPr>
      </p:pic>
      <p:sp>
        <p:nvSpPr>
          <p:cNvPr id="203" name="Google Shape;203;p40"/>
          <p:cNvSpPr/>
          <p:nvPr/>
        </p:nvSpPr>
        <p:spPr>
          <a:xfrm>
            <a:off x="4695974" y="2269331"/>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Statistical Analysis</a:t>
            </a:r>
            <a:endParaRPr sz="1200">
              <a:solidFill>
                <a:schemeClr val="dk1"/>
              </a:solidFill>
              <a:latin typeface="Calibri"/>
              <a:ea typeface="Calibri"/>
              <a:cs typeface="Calibri"/>
              <a:sym typeface="Calibri"/>
            </a:endParaRPr>
          </a:p>
        </p:txBody>
      </p:sp>
      <p:sp>
        <p:nvSpPr>
          <p:cNvPr id="204" name="Google Shape;204;p40"/>
          <p:cNvSpPr/>
          <p:nvPr/>
        </p:nvSpPr>
        <p:spPr>
          <a:xfrm>
            <a:off x="4695974" y="2537594"/>
            <a:ext cx="3827934"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Descriptive statistics, ANOVA, and time series decomposition to understand patterns.</a:t>
            </a:r>
            <a:endParaRPr sz="1000">
              <a:solidFill>
                <a:schemeClr val="dk1"/>
              </a:solidFill>
              <a:latin typeface="Calibri"/>
              <a:ea typeface="Calibri"/>
              <a:cs typeface="Calibri"/>
              <a:sym typeface="Calibri"/>
            </a:endParaRPr>
          </a:p>
        </p:txBody>
      </p:sp>
      <p:pic>
        <p:nvPicPr>
          <p:cNvPr id="205" name="Google Shape;205;p40" descr="preencoded.png"/>
          <p:cNvPicPr preferRelativeResize="0"/>
          <p:nvPr/>
        </p:nvPicPr>
        <p:blipFill rotWithShape="1">
          <a:blip r:embed="rId5">
            <a:alphaModFix/>
          </a:blip>
          <a:srcRect/>
          <a:stretch/>
        </p:blipFill>
        <p:spPr>
          <a:xfrm>
            <a:off x="496119" y="3058492"/>
            <a:ext cx="4075881" cy="496119"/>
          </a:xfrm>
          <a:prstGeom prst="rect">
            <a:avLst/>
          </a:prstGeom>
          <a:noFill/>
          <a:ln>
            <a:noFill/>
          </a:ln>
        </p:spPr>
      </p:pic>
      <p:sp>
        <p:nvSpPr>
          <p:cNvPr id="206" name="Google Shape;206;p40"/>
          <p:cNvSpPr/>
          <p:nvPr/>
        </p:nvSpPr>
        <p:spPr>
          <a:xfrm>
            <a:off x="620092" y="3678585"/>
            <a:ext cx="179687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Advanced Visualization</a:t>
            </a:r>
            <a:endParaRPr sz="1200">
              <a:solidFill>
                <a:schemeClr val="dk1"/>
              </a:solidFill>
              <a:latin typeface="Calibri"/>
              <a:ea typeface="Calibri"/>
              <a:cs typeface="Calibri"/>
              <a:sym typeface="Calibri"/>
            </a:endParaRPr>
          </a:p>
        </p:txBody>
      </p:sp>
      <p:sp>
        <p:nvSpPr>
          <p:cNvPr id="207" name="Google Shape;207;p40"/>
          <p:cNvSpPr/>
          <p:nvPr/>
        </p:nvSpPr>
        <p:spPr>
          <a:xfrm>
            <a:off x="620093" y="3946848"/>
            <a:ext cx="3827934"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Utilize Python libraries (Matplotlib, Seaborn) to create various charts.</a:t>
            </a:r>
            <a:endParaRPr sz="1000">
              <a:solidFill>
                <a:schemeClr val="dk1"/>
              </a:solidFill>
              <a:latin typeface="Calibri"/>
              <a:ea typeface="Calibri"/>
              <a:cs typeface="Calibri"/>
              <a:sym typeface="Calibri"/>
            </a:endParaRPr>
          </a:p>
        </p:txBody>
      </p:sp>
      <p:pic>
        <p:nvPicPr>
          <p:cNvPr id="208" name="Google Shape;208;p40" descr="preencoded.png"/>
          <p:cNvPicPr preferRelativeResize="0"/>
          <p:nvPr/>
        </p:nvPicPr>
        <p:blipFill rotWithShape="1">
          <a:blip r:embed="rId6">
            <a:alphaModFix/>
          </a:blip>
          <a:srcRect/>
          <a:stretch/>
        </p:blipFill>
        <p:spPr>
          <a:xfrm>
            <a:off x="4572000" y="3058492"/>
            <a:ext cx="4075881" cy="496119"/>
          </a:xfrm>
          <a:prstGeom prst="rect">
            <a:avLst/>
          </a:prstGeom>
          <a:noFill/>
          <a:ln>
            <a:noFill/>
          </a:ln>
        </p:spPr>
      </p:pic>
      <p:sp>
        <p:nvSpPr>
          <p:cNvPr id="209" name="Google Shape;209;p40"/>
          <p:cNvSpPr/>
          <p:nvPr/>
        </p:nvSpPr>
        <p:spPr>
          <a:xfrm>
            <a:off x="4695974" y="3678585"/>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Insight Generation</a:t>
            </a:r>
            <a:endParaRPr sz="1200">
              <a:solidFill>
                <a:schemeClr val="dk1"/>
              </a:solidFill>
              <a:latin typeface="Calibri"/>
              <a:ea typeface="Calibri"/>
              <a:cs typeface="Calibri"/>
              <a:sym typeface="Calibri"/>
            </a:endParaRPr>
          </a:p>
        </p:txBody>
      </p:sp>
      <p:sp>
        <p:nvSpPr>
          <p:cNvPr id="210" name="Google Shape;210;p40"/>
          <p:cNvSpPr/>
          <p:nvPr/>
        </p:nvSpPr>
        <p:spPr>
          <a:xfrm>
            <a:off x="4695974" y="3946847"/>
            <a:ext cx="3827934"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Summarize trends, highlight anomalies, and draw actionable insights for planning and policy use.</a:t>
            </a:r>
            <a:endParaRPr sz="1000">
              <a:solidFill>
                <a:schemeClr val="dk1"/>
              </a:solidFill>
              <a:latin typeface="Calibri"/>
              <a:ea typeface="Calibri"/>
              <a:cs typeface="Calibri"/>
              <a:sym typeface="Calibri"/>
            </a:endParaRPr>
          </a:p>
        </p:txBody>
      </p:sp>
      <p:sp>
        <p:nvSpPr>
          <p:cNvPr id="211" name="Google Shape;211;p40"/>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1"/>
          <p:cNvSpPr/>
          <p:nvPr/>
        </p:nvSpPr>
        <p:spPr>
          <a:xfrm>
            <a:off x="388292" y="266998"/>
            <a:ext cx="4092327" cy="303386"/>
          </a:xfrm>
          <a:prstGeom prst="rect">
            <a:avLst/>
          </a:prstGeom>
          <a:noFill/>
          <a:ln>
            <a:noFill/>
          </a:ln>
        </p:spPr>
        <p:txBody>
          <a:bodyPr spcFirstLastPara="1" wrap="square" lIns="0" tIns="0" rIns="0" bIns="0" anchor="t" anchorCtr="0">
            <a:noAutofit/>
          </a:bodyPr>
          <a:lstStyle/>
          <a:p>
            <a:pPr marL="0" marR="0" lvl="0" indent="0" algn="l" rtl="0">
              <a:lnSpc>
                <a:spcPct val="124590"/>
              </a:lnSpc>
              <a:spcBef>
                <a:spcPts val="0"/>
              </a:spcBef>
              <a:spcAft>
                <a:spcPts val="0"/>
              </a:spcAft>
              <a:buClr>
                <a:srgbClr val="F2F0F4"/>
              </a:buClr>
              <a:buSzPts val="1900"/>
              <a:buFont typeface="Montserrat"/>
              <a:buNone/>
            </a:pPr>
            <a:r>
              <a:rPr lang="en" sz="1900">
                <a:solidFill>
                  <a:srgbClr val="F2F0F4"/>
                </a:solidFill>
                <a:latin typeface="Montserrat"/>
                <a:ea typeface="Montserrat"/>
                <a:cs typeface="Montserrat"/>
                <a:sym typeface="Montserrat"/>
              </a:rPr>
              <a:t>Data Loading &amp; Initial Preparation</a:t>
            </a:r>
            <a:endParaRPr sz="1900">
              <a:solidFill>
                <a:schemeClr val="dk1"/>
              </a:solidFill>
              <a:latin typeface="Calibri"/>
              <a:ea typeface="Calibri"/>
              <a:cs typeface="Calibri"/>
              <a:sym typeface="Calibri"/>
            </a:endParaRPr>
          </a:p>
        </p:txBody>
      </p:sp>
      <p:sp>
        <p:nvSpPr>
          <p:cNvPr id="218" name="Google Shape;218;p41"/>
          <p:cNvSpPr/>
          <p:nvPr/>
        </p:nvSpPr>
        <p:spPr>
          <a:xfrm>
            <a:off x="388293" y="764530"/>
            <a:ext cx="8367415" cy="310753"/>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DCD7E5"/>
              </a:buClr>
              <a:buSzPts val="800"/>
              <a:buFont typeface="Heebo Light"/>
              <a:buNone/>
            </a:pPr>
            <a:r>
              <a:rPr lang="en" sz="800">
                <a:solidFill>
                  <a:srgbClr val="DCD7E5"/>
                </a:solidFill>
                <a:latin typeface="Heebo Light"/>
                <a:ea typeface="Heebo Light"/>
                <a:cs typeface="Heebo Light"/>
                <a:sym typeface="Heebo Light"/>
              </a:rPr>
              <a:t>This foundational step involves loading our raw dataset, inspecting its initial structure, and performing essential cleaning and feature engineering. This prepares the data for subsequent statistical analysis and visualization.</a:t>
            </a:r>
            <a:endParaRPr sz="800">
              <a:solidFill>
                <a:schemeClr val="dk1"/>
              </a:solidFill>
              <a:latin typeface="Calibri"/>
              <a:ea typeface="Calibri"/>
              <a:cs typeface="Calibri"/>
              <a:sym typeface="Calibri"/>
            </a:endParaRPr>
          </a:p>
        </p:txBody>
      </p:sp>
      <p:sp>
        <p:nvSpPr>
          <p:cNvPr id="219" name="Google Shape;219;p41"/>
          <p:cNvSpPr/>
          <p:nvPr/>
        </p:nvSpPr>
        <p:spPr>
          <a:xfrm>
            <a:off x="388292" y="1281484"/>
            <a:ext cx="1213619" cy="151656"/>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F2F0F4"/>
              </a:buClr>
              <a:buSzPts val="900"/>
              <a:buFont typeface="Montserrat"/>
              <a:buNone/>
            </a:pPr>
            <a:r>
              <a:rPr lang="en" sz="900">
                <a:solidFill>
                  <a:srgbClr val="F2F0F4"/>
                </a:solidFill>
                <a:latin typeface="Montserrat"/>
                <a:ea typeface="Montserrat"/>
                <a:cs typeface="Montserrat"/>
                <a:sym typeface="Montserrat"/>
              </a:rPr>
              <a:t>Key Steps:</a:t>
            </a:r>
            <a:endParaRPr sz="900">
              <a:solidFill>
                <a:schemeClr val="dk1"/>
              </a:solidFill>
              <a:latin typeface="Calibri"/>
              <a:ea typeface="Calibri"/>
              <a:cs typeface="Calibri"/>
              <a:sym typeface="Calibri"/>
            </a:endParaRPr>
          </a:p>
        </p:txBody>
      </p:sp>
      <p:sp>
        <p:nvSpPr>
          <p:cNvPr id="220" name="Google Shape;220;p41"/>
          <p:cNvSpPr/>
          <p:nvPr/>
        </p:nvSpPr>
        <p:spPr>
          <a:xfrm>
            <a:off x="388292" y="1530176"/>
            <a:ext cx="4065314" cy="155377"/>
          </a:xfrm>
          <a:prstGeom prst="rect">
            <a:avLst/>
          </a:prstGeom>
          <a:noFill/>
          <a:ln>
            <a:noFill/>
          </a:ln>
        </p:spPr>
        <p:txBody>
          <a:bodyPr spcFirstLastPara="1" wrap="square" lIns="0" tIns="0" rIns="0" bIns="0" anchor="t" anchorCtr="0">
            <a:noAutofit/>
          </a:bodyPr>
          <a:lstStyle/>
          <a:p>
            <a:pPr marL="215900" marR="0" lvl="0" indent="-215900" algn="l" rtl="0">
              <a:lnSpc>
                <a:spcPct val="162500"/>
              </a:lnSpc>
              <a:spcBef>
                <a:spcPts val="0"/>
              </a:spcBef>
              <a:spcAft>
                <a:spcPts val="0"/>
              </a:spcAft>
              <a:buClr>
                <a:srgbClr val="DCD7E5"/>
              </a:buClr>
              <a:buSzPts val="800"/>
              <a:buFont typeface="Heebo Light"/>
              <a:buChar char="•"/>
            </a:pPr>
            <a:r>
              <a:rPr lang="en" sz="800">
                <a:solidFill>
                  <a:srgbClr val="DCD7E5"/>
                </a:solidFill>
                <a:latin typeface="Heebo Light"/>
                <a:ea typeface="Heebo Light"/>
                <a:cs typeface="Heebo Light"/>
                <a:sym typeface="Heebo Light"/>
              </a:rPr>
              <a:t>Load the dataset using Python (Pandas).</a:t>
            </a:r>
            <a:endParaRPr sz="800">
              <a:solidFill>
                <a:schemeClr val="dk1"/>
              </a:solidFill>
              <a:latin typeface="Calibri"/>
              <a:ea typeface="Calibri"/>
              <a:cs typeface="Calibri"/>
              <a:sym typeface="Calibri"/>
            </a:endParaRPr>
          </a:p>
        </p:txBody>
      </p:sp>
      <p:sp>
        <p:nvSpPr>
          <p:cNvPr id="221" name="Google Shape;221;p41"/>
          <p:cNvSpPr/>
          <p:nvPr/>
        </p:nvSpPr>
        <p:spPr>
          <a:xfrm>
            <a:off x="388292" y="1719486"/>
            <a:ext cx="4065314" cy="155377"/>
          </a:xfrm>
          <a:prstGeom prst="rect">
            <a:avLst/>
          </a:prstGeom>
          <a:noFill/>
          <a:ln>
            <a:noFill/>
          </a:ln>
        </p:spPr>
        <p:txBody>
          <a:bodyPr spcFirstLastPara="1" wrap="square" lIns="0" tIns="0" rIns="0" bIns="0" anchor="t" anchorCtr="0">
            <a:noAutofit/>
          </a:bodyPr>
          <a:lstStyle/>
          <a:p>
            <a:pPr marL="215900" marR="0" lvl="0" indent="-215900" algn="l" rtl="0">
              <a:lnSpc>
                <a:spcPct val="162500"/>
              </a:lnSpc>
              <a:spcBef>
                <a:spcPts val="0"/>
              </a:spcBef>
              <a:spcAft>
                <a:spcPts val="0"/>
              </a:spcAft>
              <a:buClr>
                <a:srgbClr val="DCD7E5"/>
              </a:buClr>
              <a:buSzPts val="800"/>
              <a:buFont typeface="Heebo Light"/>
              <a:buChar char="•"/>
            </a:pPr>
            <a:r>
              <a:rPr lang="en" sz="800">
                <a:solidFill>
                  <a:srgbClr val="DCD7E5"/>
                </a:solidFill>
                <a:latin typeface="Heebo Light"/>
                <a:ea typeface="Heebo Light"/>
                <a:cs typeface="Heebo Light"/>
                <a:sym typeface="Heebo Light"/>
              </a:rPr>
              <a:t>Convert Date column to datetime objects.</a:t>
            </a:r>
            <a:endParaRPr sz="800">
              <a:solidFill>
                <a:schemeClr val="dk1"/>
              </a:solidFill>
              <a:latin typeface="Calibri"/>
              <a:ea typeface="Calibri"/>
              <a:cs typeface="Calibri"/>
              <a:sym typeface="Calibri"/>
            </a:endParaRPr>
          </a:p>
        </p:txBody>
      </p:sp>
      <p:sp>
        <p:nvSpPr>
          <p:cNvPr id="222" name="Google Shape;222;p41"/>
          <p:cNvSpPr/>
          <p:nvPr/>
        </p:nvSpPr>
        <p:spPr>
          <a:xfrm>
            <a:off x="388292" y="1908795"/>
            <a:ext cx="4065314" cy="155377"/>
          </a:xfrm>
          <a:prstGeom prst="rect">
            <a:avLst/>
          </a:prstGeom>
          <a:noFill/>
          <a:ln>
            <a:noFill/>
          </a:ln>
        </p:spPr>
        <p:txBody>
          <a:bodyPr spcFirstLastPara="1" wrap="square" lIns="0" tIns="0" rIns="0" bIns="0" anchor="t" anchorCtr="0">
            <a:noAutofit/>
          </a:bodyPr>
          <a:lstStyle/>
          <a:p>
            <a:pPr marL="215900" marR="0" lvl="0" indent="-215900" algn="l" rtl="0">
              <a:lnSpc>
                <a:spcPct val="162500"/>
              </a:lnSpc>
              <a:spcBef>
                <a:spcPts val="0"/>
              </a:spcBef>
              <a:spcAft>
                <a:spcPts val="0"/>
              </a:spcAft>
              <a:buClr>
                <a:srgbClr val="DCD7E5"/>
              </a:buClr>
              <a:buSzPts val="800"/>
              <a:buFont typeface="Heebo Light"/>
              <a:buChar char="•"/>
            </a:pPr>
            <a:r>
              <a:rPr lang="en" sz="800">
                <a:solidFill>
                  <a:srgbClr val="DCD7E5"/>
                </a:solidFill>
                <a:latin typeface="Heebo Light"/>
                <a:ea typeface="Heebo Light"/>
                <a:cs typeface="Heebo Light"/>
                <a:sym typeface="Heebo Light"/>
              </a:rPr>
              <a:t>Extract Year and Month for time-series analysis.</a:t>
            </a:r>
            <a:endParaRPr sz="800">
              <a:solidFill>
                <a:schemeClr val="dk1"/>
              </a:solidFill>
              <a:latin typeface="Calibri"/>
              <a:ea typeface="Calibri"/>
              <a:cs typeface="Calibri"/>
              <a:sym typeface="Calibri"/>
            </a:endParaRPr>
          </a:p>
        </p:txBody>
      </p:sp>
      <p:sp>
        <p:nvSpPr>
          <p:cNvPr id="223" name="Google Shape;223;p41"/>
          <p:cNvSpPr/>
          <p:nvPr/>
        </p:nvSpPr>
        <p:spPr>
          <a:xfrm>
            <a:off x="388292" y="2098104"/>
            <a:ext cx="4065314" cy="155377"/>
          </a:xfrm>
          <a:prstGeom prst="rect">
            <a:avLst/>
          </a:prstGeom>
          <a:noFill/>
          <a:ln>
            <a:noFill/>
          </a:ln>
        </p:spPr>
        <p:txBody>
          <a:bodyPr spcFirstLastPara="1" wrap="square" lIns="0" tIns="0" rIns="0" bIns="0" anchor="t" anchorCtr="0">
            <a:noAutofit/>
          </a:bodyPr>
          <a:lstStyle/>
          <a:p>
            <a:pPr marL="215900" marR="0" lvl="0" indent="-215900" algn="l" rtl="0">
              <a:lnSpc>
                <a:spcPct val="162500"/>
              </a:lnSpc>
              <a:spcBef>
                <a:spcPts val="0"/>
              </a:spcBef>
              <a:spcAft>
                <a:spcPts val="0"/>
              </a:spcAft>
              <a:buClr>
                <a:srgbClr val="DCD7E5"/>
              </a:buClr>
              <a:buSzPts val="800"/>
              <a:buFont typeface="Heebo Light"/>
              <a:buChar char="•"/>
            </a:pPr>
            <a:r>
              <a:rPr lang="en" sz="800">
                <a:solidFill>
                  <a:srgbClr val="DCD7E5"/>
                </a:solidFill>
                <a:latin typeface="Heebo Light"/>
                <a:ea typeface="Heebo Light"/>
                <a:cs typeface="Heebo Light"/>
                <a:sym typeface="Heebo Light"/>
              </a:rPr>
              <a:t>Rename columns for clarity.</a:t>
            </a:r>
            <a:endParaRPr sz="800">
              <a:solidFill>
                <a:schemeClr val="dk1"/>
              </a:solidFill>
              <a:latin typeface="Calibri"/>
              <a:ea typeface="Calibri"/>
              <a:cs typeface="Calibri"/>
              <a:sym typeface="Calibri"/>
            </a:endParaRPr>
          </a:p>
        </p:txBody>
      </p:sp>
      <p:sp>
        <p:nvSpPr>
          <p:cNvPr id="224" name="Google Shape;224;p41"/>
          <p:cNvSpPr/>
          <p:nvPr/>
        </p:nvSpPr>
        <p:spPr>
          <a:xfrm>
            <a:off x="388292" y="2287414"/>
            <a:ext cx="4065314" cy="155377"/>
          </a:xfrm>
          <a:prstGeom prst="rect">
            <a:avLst/>
          </a:prstGeom>
          <a:noFill/>
          <a:ln>
            <a:noFill/>
          </a:ln>
        </p:spPr>
        <p:txBody>
          <a:bodyPr spcFirstLastPara="1" wrap="square" lIns="0" tIns="0" rIns="0" bIns="0" anchor="t" anchorCtr="0">
            <a:noAutofit/>
          </a:bodyPr>
          <a:lstStyle/>
          <a:p>
            <a:pPr marL="215900" marR="0" lvl="0" indent="-215900" algn="l" rtl="0">
              <a:lnSpc>
                <a:spcPct val="162500"/>
              </a:lnSpc>
              <a:spcBef>
                <a:spcPts val="0"/>
              </a:spcBef>
              <a:spcAft>
                <a:spcPts val="0"/>
              </a:spcAft>
              <a:buClr>
                <a:srgbClr val="DCD7E5"/>
              </a:buClr>
              <a:buSzPts val="800"/>
              <a:buFont typeface="Heebo Light"/>
              <a:buChar char="•"/>
            </a:pPr>
            <a:r>
              <a:rPr lang="en" sz="800">
                <a:solidFill>
                  <a:srgbClr val="DCD7E5"/>
                </a:solidFill>
                <a:latin typeface="Heebo Light"/>
                <a:ea typeface="Heebo Light"/>
                <a:cs typeface="Heebo Light"/>
                <a:sym typeface="Heebo Light"/>
              </a:rPr>
              <a:t>Aggregate data to ensure unique monthly crossings per mode/port.</a:t>
            </a:r>
            <a:endParaRPr sz="800">
              <a:solidFill>
                <a:schemeClr val="dk1"/>
              </a:solidFill>
              <a:latin typeface="Calibri"/>
              <a:ea typeface="Calibri"/>
              <a:cs typeface="Calibri"/>
              <a:sym typeface="Calibri"/>
            </a:endParaRPr>
          </a:p>
        </p:txBody>
      </p:sp>
      <p:pic>
        <p:nvPicPr>
          <p:cNvPr id="225" name="Google Shape;225;p41" descr="border crossing"/>
          <p:cNvPicPr preferRelativeResize="0"/>
          <p:nvPr/>
        </p:nvPicPr>
        <p:blipFill>
          <a:blip r:embed="rId3">
            <a:alphaModFix/>
          </a:blip>
          <a:stretch>
            <a:fillRect/>
          </a:stretch>
        </p:blipFill>
        <p:spPr>
          <a:xfrm>
            <a:off x="5182525" y="1075275"/>
            <a:ext cx="3894500" cy="406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2"/>
          <p:cNvSpPr/>
          <p:nvPr/>
        </p:nvSpPr>
        <p:spPr>
          <a:xfrm>
            <a:off x="496119" y="548432"/>
            <a:ext cx="4429869"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a:solidFill>
                  <a:srgbClr val="F2F0F4"/>
                </a:solidFill>
                <a:latin typeface="Montserrat"/>
                <a:ea typeface="Montserrat"/>
                <a:cs typeface="Montserrat"/>
                <a:sym typeface="Montserrat"/>
              </a:rPr>
              <a:t>Statistical Analysis: Overview</a:t>
            </a:r>
            <a:endParaRPr sz="2400">
              <a:solidFill>
                <a:schemeClr val="dk1"/>
              </a:solidFill>
              <a:latin typeface="Calibri"/>
              <a:ea typeface="Calibri"/>
              <a:cs typeface="Calibri"/>
              <a:sym typeface="Calibri"/>
            </a:endParaRPr>
          </a:p>
        </p:txBody>
      </p:sp>
      <p:sp>
        <p:nvSpPr>
          <p:cNvPr id="232" name="Google Shape;232;p42"/>
          <p:cNvSpPr/>
          <p:nvPr/>
        </p:nvSpPr>
        <p:spPr>
          <a:xfrm>
            <a:off x="496119" y="1184002"/>
            <a:ext cx="8151763" cy="19846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Before diving into specific questions, let's perform a foundational statistical analysis to understand the underlying characteristics of our data.</a:t>
            </a:r>
            <a:endParaRPr sz="1000">
              <a:solidFill>
                <a:schemeClr val="dk1"/>
              </a:solidFill>
              <a:latin typeface="Calibri"/>
              <a:ea typeface="Calibri"/>
              <a:cs typeface="Calibri"/>
              <a:sym typeface="Calibri"/>
            </a:endParaRPr>
          </a:p>
        </p:txBody>
      </p:sp>
      <p:sp>
        <p:nvSpPr>
          <p:cNvPr id="233" name="Google Shape;233;p42"/>
          <p:cNvSpPr/>
          <p:nvPr/>
        </p:nvSpPr>
        <p:spPr>
          <a:xfrm>
            <a:off x="496119" y="1521991"/>
            <a:ext cx="8151763" cy="941710"/>
          </a:xfrm>
          <a:prstGeom prst="roundRect">
            <a:avLst>
              <a:gd name="adj" fmla="val 5532"/>
            </a:avLst>
          </a:prstGeom>
          <a:noFill/>
          <a:ln w="22850" cap="flat" cmpd="sng">
            <a:solidFill>
              <a:srgbClr val="4A2C85"/>
            </a:solidFill>
            <a:prstDash val="solid"/>
            <a:round/>
            <a:headEnd type="none" w="sm" len="sm"/>
            <a:tailEnd type="none" w="sm" len="sm"/>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34" name="Google Shape;234;p42"/>
          <p:cNvSpPr/>
          <p:nvPr/>
        </p:nvSpPr>
        <p:spPr>
          <a:xfrm>
            <a:off x="510406" y="1536278"/>
            <a:ext cx="496119" cy="913135"/>
          </a:xfrm>
          <a:prstGeom prst="roundRect">
            <a:avLst>
              <a:gd name="adj" fmla="val 7046"/>
            </a:avLst>
          </a:prstGeom>
          <a:solidFill>
            <a:srgbClr val="31136C"/>
          </a:solidFill>
          <a:ln>
            <a:noFill/>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35" name="Google Shape;235;p42"/>
          <p:cNvSpPr/>
          <p:nvPr/>
        </p:nvSpPr>
        <p:spPr>
          <a:xfrm>
            <a:off x="663029" y="1876574"/>
            <a:ext cx="186035" cy="2325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DCD7E5"/>
              </a:buClr>
              <a:buSzPts val="1400"/>
              <a:buFont typeface="Montserrat"/>
              <a:buNone/>
            </a:pPr>
            <a:r>
              <a:rPr lang="en" sz="1400">
                <a:solidFill>
                  <a:srgbClr val="DCD7E5"/>
                </a:solidFill>
                <a:latin typeface="Montserrat"/>
                <a:ea typeface="Montserrat"/>
                <a:cs typeface="Montserrat"/>
                <a:sym typeface="Montserrat"/>
              </a:rPr>
              <a:t>1</a:t>
            </a:r>
            <a:endParaRPr sz="1400">
              <a:solidFill>
                <a:schemeClr val="dk1"/>
              </a:solidFill>
              <a:latin typeface="Calibri"/>
              <a:ea typeface="Calibri"/>
              <a:cs typeface="Calibri"/>
              <a:sym typeface="Calibri"/>
            </a:endParaRPr>
          </a:p>
        </p:txBody>
      </p:sp>
      <p:sp>
        <p:nvSpPr>
          <p:cNvPr id="236" name="Google Shape;236;p42"/>
          <p:cNvSpPr/>
          <p:nvPr/>
        </p:nvSpPr>
        <p:spPr>
          <a:xfrm>
            <a:off x="1130499" y="1660252"/>
            <a:ext cx="1607269"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Descriptive Statistics</a:t>
            </a:r>
            <a:endParaRPr sz="1200">
              <a:solidFill>
                <a:schemeClr val="dk1"/>
              </a:solidFill>
              <a:latin typeface="Calibri"/>
              <a:ea typeface="Calibri"/>
              <a:cs typeface="Calibri"/>
              <a:sym typeface="Calibri"/>
            </a:endParaRPr>
          </a:p>
        </p:txBody>
      </p:sp>
      <p:sp>
        <p:nvSpPr>
          <p:cNvPr id="237" name="Google Shape;237;p42"/>
          <p:cNvSpPr/>
          <p:nvPr/>
        </p:nvSpPr>
        <p:spPr>
          <a:xfrm>
            <a:off x="1130499" y="1928515"/>
            <a:ext cx="7503096"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Purpose: To summarize the central tendency, dispersion, and shape of the data distributions for border crossings overall, by border, and by transport mode.</a:t>
            </a:r>
            <a:endParaRPr sz="1000">
              <a:solidFill>
                <a:schemeClr val="dk1"/>
              </a:solidFill>
              <a:latin typeface="Calibri"/>
              <a:ea typeface="Calibri"/>
              <a:cs typeface="Calibri"/>
              <a:sym typeface="Calibri"/>
            </a:endParaRPr>
          </a:p>
        </p:txBody>
      </p:sp>
      <p:sp>
        <p:nvSpPr>
          <p:cNvPr id="238" name="Google Shape;238;p42"/>
          <p:cNvSpPr/>
          <p:nvPr/>
        </p:nvSpPr>
        <p:spPr>
          <a:xfrm>
            <a:off x="496119" y="2587674"/>
            <a:ext cx="8151763" cy="941710"/>
          </a:xfrm>
          <a:prstGeom prst="roundRect">
            <a:avLst>
              <a:gd name="adj" fmla="val 5532"/>
            </a:avLst>
          </a:prstGeom>
          <a:noFill/>
          <a:ln w="22850" cap="flat" cmpd="sng">
            <a:solidFill>
              <a:srgbClr val="4A2C85"/>
            </a:solidFill>
            <a:prstDash val="solid"/>
            <a:round/>
            <a:headEnd type="none" w="sm" len="sm"/>
            <a:tailEnd type="none" w="sm" len="sm"/>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39" name="Google Shape;239;p42"/>
          <p:cNvSpPr/>
          <p:nvPr/>
        </p:nvSpPr>
        <p:spPr>
          <a:xfrm>
            <a:off x="510406" y="2601962"/>
            <a:ext cx="496119" cy="913135"/>
          </a:xfrm>
          <a:prstGeom prst="roundRect">
            <a:avLst>
              <a:gd name="adj" fmla="val 7046"/>
            </a:avLst>
          </a:prstGeom>
          <a:solidFill>
            <a:srgbClr val="31136C"/>
          </a:solidFill>
          <a:ln>
            <a:noFill/>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40" name="Google Shape;240;p42"/>
          <p:cNvSpPr/>
          <p:nvPr/>
        </p:nvSpPr>
        <p:spPr>
          <a:xfrm>
            <a:off x="663029" y="2942258"/>
            <a:ext cx="186035" cy="2325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DCD7E5"/>
              </a:buClr>
              <a:buSzPts val="1400"/>
              <a:buFont typeface="Montserrat"/>
              <a:buNone/>
            </a:pPr>
            <a:r>
              <a:rPr lang="en" sz="1400">
                <a:solidFill>
                  <a:srgbClr val="DCD7E5"/>
                </a:solidFill>
                <a:latin typeface="Montserrat"/>
                <a:ea typeface="Montserrat"/>
                <a:cs typeface="Montserrat"/>
                <a:sym typeface="Montserrat"/>
              </a:rPr>
              <a:t>2</a:t>
            </a:r>
            <a:endParaRPr sz="1400">
              <a:solidFill>
                <a:schemeClr val="dk1"/>
              </a:solidFill>
              <a:latin typeface="Calibri"/>
              <a:ea typeface="Calibri"/>
              <a:cs typeface="Calibri"/>
              <a:sym typeface="Calibri"/>
            </a:endParaRPr>
          </a:p>
        </p:txBody>
      </p:sp>
      <p:sp>
        <p:nvSpPr>
          <p:cNvPr id="241" name="Google Shape;241;p42"/>
          <p:cNvSpPr/>
          <p:nvPr/>
        </p:nvSpPr>
        <p:spPr>
          <a:xfrm>
            <a:off x="1130499" y="2725936"/>
            <a:ext cx="224529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Analysis of Variance (ANOVA)</a:t>
            </a:r>
            <a:endParaRPr sz="1200">
              <a:solidFill>
                <a:schemeClr val="dk1"/>
              </a:solidFill>
              <a:latin typeface="Calibri"/>
              <a:ea typeface="Calibri"/>
              <a:cs typeface="Calibri"/>
              <a:sym typeface="Calibri"/>
            </a:endParaRPr>
          </a:p>
        </p:txBody>
      </p:sp>
      <p:sp>
        <p:nvSpPr>
          <p:cNvPr id="242" name="Google Shape;242;p42"/>
          <p:cNvSpPr/>
          <p:nvPr/>
        </p:nvSpPr>
        <p:spPr>
          <a:xfrm>
            <a:off x="1130499" y="2994199"/>
            <a:ext cx="7503096"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Purpose: To determine if there are statistically significant differences in the mean number of crossings across different transport modes. This helps confirm if observed differences are likely real or due to random chance.</a:t>
            </a:r>
            <a:endParaRPr sz="1000">
              <a:solidFill>
                <a:schemeClr val="dk1"/>
              </a:solidFill>
              <a:latin typeface="Calibri"/>
              <a:ea typeface="Calibri"/>
              <a:cs typeface="Calibri"/>
              <a:sym typeface="Calibri"/>
            </a:endParaRPr>
          </a:p>
        </p:txBody>
      </p:sp>
      <p:sp>
        <p:nvSpPr>
          <p:cNvPr id="243" name="Google Shape;243;p42"/>
          <p:cNvSpPr/>
          <p:nvPr/>
        </p:nvSpPr>
        <p:spPr>
          <a:xfrm>
            <a:off x="496119" y="3653358"/>
            <a:ext cx="8151763" cy="941710"/>
          </a:xfrm>
          <a:prstGeom prst="roundRect">
            <a:avLst>
              <a:gd name="adj" fmla="val 5532"/>
            </a:avLst>
          </a:prstGeom>
          <a:noFill/>
          <a:ln w="22850" cap="flat" cmpd="sng">
            <a:solidFill>
              <a:srgbClr val="4A2C85"/>
            </a:solidFill>
            <a:prstDash val="solid"/>
            <a:round/>
            <a:headEnd type="none" w="sm" len="sm"/>
            <a:tailEnd type="none" w="sm" len="sm"/>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44" name="Google Shape;244;p42"/>
          <p:cNvSpPr/>
          <p:nvPr/>
        </p:nvSpPr>
        <p:spPr>
          <a:xfrm>
            <a:off x="510406" y="3667646"/>
            <a:ext cx="496119" cy="913135"/>
          </a:xfrm>
          <a:prstGeom prst="roundRect">
            <a:avLst>
              <a:gd name="adj" fmla="val 7046"/>
            </a:avLst>
          </a:prstGeom>
          <a:solidFill>
            <a:srgbClr val="31136C"/>
          </a:solidFill>
          <a:ln>
            <a:noFill/>
          </a:ln>
        </p:spPr>
        <p:txBody>
          <a:bodyPr spcFirstLastPara="1" wrap="square" lIns="57150" tIns="28575" rIns="57150" bIns="285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45" name="Google Shape;245;p42"/>
          <p:cNvSpPr/>
          <p:nvPr/>
        </p:nvSpPr>
        <p:spPr>
          <a:xfrm>
            <a:off x="663029" y="4007941"/>
            <a:ext cx="186035" cy="2325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DCD7E5"/>
              </a:buClr>
              <a:buSzPts val="1400"/>
              <a:buFont typeface="Montserrat"/>
              <a:buNone/>
            </a:pPr>
            <a:r>
              <a:rPr lang="en" sz="1400">
                <a:solidFill>
                  <a:srgbClr val="DCD7E5"/>
                </a:solidFill>
                <a:latin typeface="Montserrat"/>
                <a:ea typeface="Montserrat"/>
                <a:cs typeface="Montserrat"/>
                <a:sym typeface="Montserrat"/>
              </a:rPr>
              <a:t>3</a:t>
            </a:r>
            <a:endParaRPr sz="1400">
              <a:solidFill>
                <a:schemeClr val="dk1"/>
              </a:solidFill>
              <a:latin typeface="Calibri"/>
              <a:ea typeface="Calibri"/>
              <a:cs typeface="Calibri"/>
              <a:sym typeface="Calibri"/>
            </a:endParaRPr>
          </a:p>
        </p:txBody>
      </p:sp>
      <p:sp>
        <p:nvSpPr>
          <p:cNvPr id="246" name="Google Shape;246;p42"/>
          <p:cNvSpPr/>
          <p:nvPr/>
        </p:nvSpPr>
        <p:spPr>
          <a:xfrm>
            <a:off x="1130499" y="3791620"/>
            <a:ext cx="1555328"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Time Series Analysis</a:t>
            </a:r>
            <a:endParaRPr sz="1200">
              <a:solidFill>
                <a:schemeClr val="dk1"/>
              </a:solidFill>
              <a:latin typeface="Calibri"/>
              <a:ea typeface="Calibri"/>
              <a:cs typeface="Calibri"/>
              <a:sym typeface="Calibri"/>
            </a:endParaRPr>
          </a:p>
        </p:txBody>
      </p:sp>
      <p:sp>
        <p:nvSpPr>
          <p:cNvPr id="247" name="Google Shape;247;p42"/>
          <p:cNvSpPr/>
          <p:nvPr/>
        </p:nvSpPr>
        <p:spPr>
          <a:xfrm>
            <a:off x="1130499" y="4059883"/>
            <a:ext cx="7503096"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a:solidFill>
                  <a:srgbClr val="DCD7E5"/>
                </a:solidFill>
                <a:latin typeface="Heebo Light"/>
                <a:ea typeface="Heebo Light"/>
                <a:cs typeface="Heebo Light"/>
                <a:sym typeface="Heebo Light"/>
              </a:rPr>
              <a:t>Purpose: To decompose the overall border crossing time series into its underlying trend, seasonal, and residual components. This helps us understand the long-term direction, recurring patterns, and random fluctuations in the data.</a:t>
            </a:r>
            <a:endParaRPr sz="1000">
              <a:solidFill>
                <a:schemeClr val="dk1"/>
              </a:solidFill>
              <a:latin typeface="Calibri"/>
              <a:ea typeface="Calibri"/>
              <a:cs typeface="Calibri"/>
              <a:sym typeface="Calibri"/>
            </a:endParaRPr>
          </a:p>
        </p:txBody>
      </p:sp>
      <p:sp>
        <p:nvSpPr>
          <p:cNvPr id="248" name="Google Shape;248;p42"/>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43" descr="preencoded.png"/>
          <p:cNvPicPr preferRelativeResize="0"/>
          <p:nvPr/>
        </p:nvPicPr>
        <p:blipFill rotWithShape="1">
          <a:blip r:embed="rId3">
            <a:alphaModFix/>
          </a:blip>
          <a:srcRect/>
          <a:stretch/>
        </p:blipFill>
        <p:spPr>
          <a:xfrm>
            <a:off x="5715000" y="0"/>
            <a:ext cx="3429000" cy="5143500"/>
          </a:xfrm>
          <a:prstGeom prst="rect">
            <a:avLst/>
          </a:prstGeom>
          <a:noFill/>
          <a:ln>
            <a:noFill/>
          </a:ln>
        </p:spPr>
      </p:pic>
      <p:sp>
        <p:nvSpPr>
          <p:cNvPr id="255" name="Google Shape;255;p43"/>
          <p:cNvSpPr/>
          <p:nvPr/>
        </p:nvSpPr>
        <p:spPr>
          <a:xfrm>
            <a:off x="496119" y="1694259"/>
            <a:ext cx="4722763" cy="775097"/>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Insights into U.S. Border Crossing Trends</a:t>
            </a:r>
            <a:endParaRPr sz="2400" b="0" i="0" u="none" strike="noStrike" cap="none"/>
          </a:p>
        </p:txBody>
      </p:sp>
      <p:sp>
        <p:nvSpPr>
          <p:cNvPr id="256" name="Google Shape;256;p43"/>
          <p:cNvSpPr/>
          <p:nvPr/>
        </p:nvSpPr>
        <p:spPr>
          <a:xfrm>
            <a:off x="496119" y="2655391"/>
            <a:ext cx="4722763" cy="79384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This analysis explores U.S. border crossing patterns, leveraging descriptive statistics and time series decomposition to reveal key trends, seasonal variations, and the impact of major events like COVID-19. We delve into annual, monthly, and port-specific dynamics, and compare traffic between the U.S.-Canada and U.S.-Mexico borders.</a:t>
            </a:r>
            <a:endParaRPr sz="1000" b="0" i="0" u="none" strike="noStrike" cap="non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4"/>
          <p:cNvSpPr/>
          <p:nvPr/>
        </p:nvSpPr>
        <p:spPr>
          <a:xfrm>
            <a:off x="496119" y="1514847"/>
            <a:ext cx="3101132" cy="3875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Analysis Overview</a:t>
            </a:r>
            <a:endParaRPr sz="2400" b="0" i="0" u="none" strike="noStrike" cap="none"/>
          </a:p>
        </p:txBody>
      </p:sp>
      <p:sp>
        <p:nvSpPr>
          <p:cNvPr id="263" name="Google Shape;263;p44"/>
          <p:cNvSpPr/>
          <p:nvPr/>
        </p:nvSpPr>
        <p:spPr>
          <a:xfrm>
            <a:off x="496119" y="2150418"/>
            <a:ext cx="8151763"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Our analysis, supported by descriptive statistics and time series decomposition, reveals distinct patterns in border crossing volumes across different transport modes, borders, and time periods.</a:t>
            </a:r>
            <a:endParaRPr sz="1000" b="0" i="0" u="none" strike="noStrike" cap="none"/>
          </a:p>
        </p:txBody>
      </p:sp>
      <p:sp>
        <p:nvSpPr>
          <p:cNvPr id="264" name="Google Shape;264;p44"/>
          <p:cNvSpPr/>
          <p:nvPr/>
        </p:nvSpPr>
        <p:spPr>
          <a:xfrm>
            <a:off x="496119" y="2686869"/>
            <a:ext cx="2634556" cy="941710"/>
          </a:xfrm>
          <a:prstGeom prst="roundRect">
            <a:avLst>
              <a:gd name="adj" fmla="val 7282"/>
            </a:avLst>
          </a:prstGeom>
          <a:noFill/>
          <a:ln w="22850" cap="flat" cmpd="sng">
            <a:solidFill>
              <a:srgbClr val="4A2C8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265" name="Google Shape;265;p44" descr="preencoded.png"/>
          <p:cNvPicPr preferRelativeResize="0"/>
          <p:nvPr/>
        </p:nvPicPr>
        <p:blipFill rotWithShape="1">
          <a:blip r:embed="rId3">
            <a:alphaModFix/>
          </a:blip>
          <a:srcRect/>
          <a:stretch/>
        </p:blipFill>
        <p:spPr>
          <a:xfrm>
            <a:off x="481831" y="2686869"/>
            <a:ext cx="57150" cy="941710"/>
          </a:xfrm>
          <a:prstGeom prst="rect">
            <a:avLst/>
          </a:prstGeom>
          <a:noFill/>
          <a:ln>
            <a:noFill/>
          </a:ln>
        </p:spPr>
      </p:pic>
      <p:sp>
        <p:nvSpPr>
          <p:cNvPr id="266" name="Google Shape;266;p44"/>
          <p:cNvSpPr/>
          <p:nvPr/>
        </p:nvSpPr>
        <p:spPr>
          <a:xfrm>
            <a:off x="677242" y="2825130"/>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b="0" i="0" u="none" strike="noStrike" cap="none">
                <a:solidFill>
                  <a:srgbClr val="DCD7E5"/>
                </a:solidFill>
                <a:latin typeface="Montserrat"/>
                <a:ea typeface="Montserrat"/>
                <a:cs typeface="Montserrat"/>
                <a:sym typeface="Montserrat"/>
              </a:rPr>
              <a:t>Yearly Trends</a:t>
            </a:r>
            <a:endParaRPr sz="1200" b="0" i="0" u="none" strike="noStrike" cap="none"/>
          </a:p>
        </p:txBody>
      </p:sp>
      <p:sp>
        <p:nvSpPr>
          <p:cNvPr id="267" name="Google Shape;267;p44"/>
          <p:cNvSpPr/>
          <p:nvPr/>
        </p:nvSpPr>
        <p:spPr>
          <a:xfrm>
            <a:off x="677242" y="3093393"/>
            <a:ext cx="2315171"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Dominance of personal vehicles and the sharp decline in 2020-2021.</a:t>
            </a:r>
            <a:endParaRPr sz="1000" b="0" i="0" u="none" strike="noStrike" cap="none"/>
          </a:p>
        </p:txBody>
      </p:sp>
      <p:sp>
        <p:nvSpPr>
          <p:cNvPr id="268" name="Google Shape;268;p44"/>
          <p:cNvSpPr/>
          <p:nvPr/>
        </p:nvSpPr>
        <p:spPr>
          <a:xfrm>
            <a:off x="3254648" y="2686869"/>
            <a:ext cx="2634630" cy="941710"/>
          </a:xfrm>
          <a:prstGeom prst="roundRect">
            <a:avLst>
              <a:gd name="adj" fmla="val 7282"/>
            </a:avLst>
          </a:prstGeom>
          <a:noFill/>
          <a:ln w="22850" cap="flat" cmpd="sng">
            <a:solidFill>
              <a:srgbClr val="4A2C8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269" name="Google Shape;269;p44" descr="preencoded.png"/>
          <p:cNvPicPr preferRelativeResize="0"/>
          <p:nvPr/>
        </p:nvPicPr>
        <p:blipFill rotWithShape="1">
          <a:blip r:embed="rId3">
            <a:alphaModFix/>
          </a:blip>
          <a:srcRect/>
          <a:stretch/>
        </p:blipFill>
        <p:spPr>
          <a:xfrm>
            <a:off x="3240361" y="2686869"/>
            <a:ext cx="57150" cy="941710"/>
          </a:xfrm>
          <a:prstGeom prst="rect">
            <a:avLst/>
          </a:prstGeom>
          <a:noFill/>
          <a:ln>
            <a:noFill/>
          </a:ln>
        </p:spPr>
      </p:pic>
      <p:sp>
        <p:nvSpPr>
          <p:cNvPr id="270" name="Google Shape;270;p44"/>
          <p:cNvSpPr/>
          <p:nvPr/>
        </p:nvSpPr>
        <p:spPr>
          <a:xfrm>
            <a:off x="3435772" y="2825130"/>
            <a:ext cx="1553914"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b="0" i="0" u="none" strike="noStrike" cap="none">
                <a:solidFill>
                  <a:srgbClr val="DCD7E5"/>
                </a:solidFill>
                <a:latin typeface="Montserrat"/>
                <a:ea typeface="Montserrat"/>
                <a:cs typeface="Montserrat"/>
                <a:sym typeface="Montserrat"/>
              </a:rPr>
              <a:t>Monthly Seasonality</a:t>
            </a:r>
            <a:endParaRPr sz="1200" b="0" i="0" u="none" strike="noStrike" cap="none"/>
          </a:p>
        </p:txBody>
      </p:sp>
      <p:sp>
        <p:nvSpPr>
          <p:cNvPr id="271" name="Google Shape;271;p44"/>
          <p:cNvSpPr/>
          <p:nvPr/>
        </p:nvSpPr>
        <p:spPr>
          <a:xfrm>
            <a:off x="3435772" y="3093393"/>
            <a:ext cx="2315245"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Distinct peaks during summer months, especially for personal vehicles.</a:t>
            </a:r>
            <a:endParaRPr sz="1000" b="0" i="0" u="none" strike="noStrike" cap="none"/>
          </a:p>
        </p:txBody>
      </p:sp>
      <p:sp>
        <p:nvSpPr>
          <p:cNvPr id="272" name="Google Shape;272;p44"/>
          <p:cNvSpPr/>
          <p:nvPr/>
        </p:nvSpPr>
        <p:spPr>
          <a:xfrm>
            <a:off x="6013252" y="2686869"/>
            <a:ext cx="2634556" cy="941710"/>
          </a:xfrm>
          <a:prstGeom prst="roundRect">
            <a:avLst>
              <a:gd name="adj" fmla="val 7282"/>
            </a:avLst>
          </a:prstGeom>
          <a:noFill/>
          <a:ln w="22850" cap="flat" cmpd="sng">
            <a:solidFill>
              <a:srgbClr val="4A2C8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273" name="Google Shape;273;p44" descr="preencoded.png"/>
          <p:cNvPicPr preferRelativeResize="0"/>
          <p:nvPr/>
        </p:nvPicPr>
        <p:blipFill rotWithShape="1">
          <a:blip r:embed="rId3">
            <a:alphaModFix/>
          </a:blip>
          <a:srcRect/>
          <a:stretch/>
        </p:blipFill>
        <p:spPr>
          <a:xfrm>
            <a:off x="5998964" y="2686869"/>
            <a:ext cx="57150" cy="941710"/>
          </a:xfrm>
          <a:prstGeom prst="rect">
            <a:avLst/>
          </a:prstGeom>
          <a:noFill/>
          <a:ln>
            <a:noFill/>
          </a:ln>
        </p:spPr>
      </p:pic>
      <p:sp>
        <p:nvSpPr>
          <p:cNvPr id="274" name="Google Shape;274;p44"/>
          <p:cNvSpPr/>
          <p:nvPr/>
        </p:nvSpPr>
        <p:spPr>
          <a:xfrm>
            <a:off x="6194376" y="2825130"/>
            <a:ext cx="1550566" cy="193849"/>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DCD7E5"/>
              </a:buClr>
              <a:buSzPts val="1200"/>
              <a:buFont typeface="Montserrat"/>
              <a:buNone/>
            </a:pPr>
            <a:r>
              <a:rPr lang="en" sz="1200" b="0" i="0" u="none" strike="noStrike" cap="none">
                <a:solidFill>
                  <a:srgbClr val="DCD7E5"/>
                </a:solidFill>
                <a:latin typeface="Montserrat"/>
                <a:ea typeface="Montserrat"/>
                <a:cs typeface="Montserrat"/>
                <a:sym typeface="Montserrat"/>
              </a:rPr>
              <a:t>Top Ports</a:t>
            </a:r>
            <a:endParaRPr sz="1200" b="0" i="0" u="none" strike="noStrike" cap="none"/>
          </a:p>
        </p:txBody>
      </p:sp>
      <p:sp>
        <p:nvSpPr>
          <p:cNvPr id="275" name="Google Shape;275;p44"/>
          <p:cNvSpPr/>
          <p:nvPr/>
        </p:nvSpPr>
        <p:spPr>
          <a:xfrm>
            <a:off x="6194376" y="3093393"/>
            <a:ext cx="2315171" cy="39692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a:solidFill>
                  <a:srgbClr val="DCD7E5"/>
                </a:solidFill>
                <a:latin typeface="Heebo Light"/>
                <a:ea typeface="Heebo Light"/>
                <a:cs typeface="Heebo Light"/>
                <a:sym typeface="Heebo Light"/>
              </a:rPr>
              <a:t>Identification of major land ports handling the highest overall volumes.</a:t>
            </a:r>
            <a:endParaRPr sz="1000" b="0" i="0" u="none" strike="noStrike" cap="none"/>
          </a:p>
        </p:txBody>
      </p:sp>
      <p:sp>
        <p:nvSpPr>
          <p:cNvPr id="276" name="Google Shape;276;p44"/>
          <p:cNvSpPr txBox="1"/>
          <p:nvPr/>
        </p:nvSpPr>
        <p:spPr>
          <a:xfrm>
            <a:off x="8031225" y="4814625"/>
            <a:ext cx="1112700" cy="328800"/>
          </a:xfrm>
          <a:prstGeom prst="rect">
            <a:avLst/>
          </a:prstGeom>
          <a:solidFill>
            <a:srgbClr val="0E0A2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5" descr="preencoded.png"/>
          <p:cNvPicPr preferRelativeResize="0"/>
          <p:nvPr/>
        </p:nvPicPr>
        <p:blipFill rotWithShape="1">
          <a:blip r:embed="rId3">
            <a:alphaModFix/>
          </a:blip>
          <a:srcRect/>
          <a:stretch/>
        </p:blipFill>
        <p:spPr>
          <a:xfrm>
            <a:off x="3429000" y="0"/>
            <a:ext cx="5715000" cy="5143500"/>
          </a:xfrm>
          <a:prstGeom prst="rect">
            <a:avLst/>
          </a:prstGeom>
          <a:noFill/>
          <a:ln>
            <a:noFill/>
          </a:ln>
        </p:spPr>
      </p:pic>
      <p:pic>
        <p:nvPicPr>
          <p:cNvPr id="283" name="Google Shape;283;p45" descr="preencoded.png"/>
          <p:cNvPicPr preferRelativeResize="0"/>
          <p:nvPr/>
        </p:nvPicPr>
        <p:blipFill rotWithShape="1">
          <a:blip r:embed="rId4">
            <a:alphaModFix/>
          </a:blip>
          <a:srcRect/>
          <a:stretch/>
        </p:blipFill>
        <p:spPr>
          <a:xfrm>
            <a:off x="3584004" y="1058317"/>
            <a:ext cx="5404917" cy="3026792"/>
          </a:xfrm>
          <a:prstGeom prst="rect">
            <a:avLst/>
          </a:prstGeom>
          <a:noFill/>
          <a:ln>
            <a:noFill/>
          </a:ln>
        </p:spPr>
      </p:pic>
      <p:sp>
        <p:nvSpPr>
          <p:cNvPr id="284" name="Google Shape;284;p45"/>
          <p:cNvSpPr/>
          <p:nvPr/>
        </p:nvSpPr>
        <p:spPr>
          <a:xfrm>
            <a:off x="496119" y="835298"/>
            <a:ext cx="2436763" cy="1162646"/>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2F0F4"/>
              </a:buClr>
              <a:buSzPts val="2400"/>
              <a:buFont typeface="Montserrat"/>
              <a:buNone/>
            </a:pPr>
            <a:r>
              <a:rPr lang="en" sz="2400" b="0" i="0" u="none" strike="noStrike" cap="none">
                <a:solidFill>
                  <a:srgbClr val="F2F0F4"/>
                </a:solidFill>
                <a:latin typeface="Montserrat"/>
                <a:ea typeface="Montserrat"/>
                <a:cs typeface="Montserrat"/>
                <a:sym typeface="Montserrat"/>
              </a:rPr>
              <a:t>Yearly Trends in Border Crossings</a:t>
            </a:r>
            <a:endParaRPr sz="2400" b="0" i="0" u="none" strike="noStrike" cap="none"/>
          </a:p>
        </p:txBody>
      </p:sp>
      <p:sp>
        <p:nvSpPr>
          <p:cNvPr id="285" name="Google Shape;285;p45"/>
          <p:cNvSpPr/>
          <p:nvPr/>
        </p:nvSpPr>
        <p:spPr>
          <a:xfrm>
            <a:off x="496118" y="2160724"/>
            <a:ext cx="2436763" cy="119077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dirty="0">
                <a:solidFill>
                  <a:srgbClr val="DCD7E5"/>
                </a:solidFill>
                <a:latin typeface="Heebo Light"/>
                <a:ea typeface="Heebo Light"/>
                <a:cs typeface="Heebo Light"/>
                <a:sym typeface="Heebo Light"/>
              </a:rPr>
              <a:t>"Personal Vehicles" consistently dominate crossing volumes, with a mean of approximately 1.7 million crossings per entry, significantly higher than other modes. "Trucks" show a more stable, albeit lower, mean volume.</a:t>
            </a:r>
            <a:endParaRPr sz="1000" b="0" i="0" u="none" strike="noStrike" cap="none" dirty="0"/>
          </a:p>
        </p:txBody>
      </p:sp>
      <p:sp>
        <p:nvSpPr>
          <p:cNvPr id="286" name="Google Shape;286;p45"/>
          <p:cNvSpPr/>
          <p:nvPr/>
        </p:nvSpPr>
        <p:spPr>
          <a:xfrm>
            <a:off x="496119" y="3514279"/>
            <a:ext cx="2436763" cy="79384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DCD7E5"/>
              </a:buClr>
              <a:buSzPts val="1000"/>
              <a:buFont typeface="Heebo Light"/>
              <a:buNone/>
            </a:pPr>
            <a:endParaRPr lang="en" sz="1000" b="0" i="0" u="none" strike="noStrike" cap="none" dirty="0">
              <a:solidFill>
                <a:srgbClr val="DCD7E5"/>
              </a:solidFill>
              <a:latin typeface="Heebo Light"/>
              <a:ea typeface="Heebo Light"/>
              <a:cs typeface="Heebo Light"/>
              <a:sym typeface="Heebo Light"/>
            </a:endParaRPr>
          </a:p>
          <a:p>
            <a:pPr marL="0" marR="0" lvl="0" indent="0" algn="l" rtl="0">
              <a:lnSpc>
                <a:spcPct val="161290"/>
              </a:lnSpc>
              <a:spcBef>
                <a:spcPts val="0"/>
              </a:spcBef>
              <a:spcAft>
                <a:spcPts val="0"/>
              </a:spcAft>
              <a:buClr>
                <a:srgbClr val="DCD7E5"/>
              </a:buClr>
              <a:buSzPts val="1000"/>
              <a:buFont typeface="Heebo Light"/>
              <a:buNone/>
            </a:pPr>
            <a:r>
              <a:rPr lang="en" sz="1000" b="0" i="0" u="none" strike="noStrike" cap="none" dirty="0">
                <a:solidFill>
                  <a:srgbClr val="DCD7E5"/>
                </a:solidFill>
                <a:latin typeface="Heebo Light"/>
                <a:ea typeface="Heebo Light"/>
                <a:cs typeface="Heebo Light"/>
                <a:sym typeface="Heebo Light"/>
              </a:rPr>
              <a:t>All modes exhibit a sharp decline around 2020-2021, a trend confirmed by the overall time series decomposition, reflecting the impact of global events on travel patterns.</a:t>
            </a:r>
            <a:endParaRPr sz="1000" b="0" i="0" u="none" strike="noStrike" cap="none"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1756</Words>
  <Application>Microsoft Office PowerPoint</Application>
  <PresentationFormat>On-screen Show (16:9)</PresentationFormat>
  <Paragraphs>150</Paragraphs>
  <Slides>19</Slides>
  <Notes>19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Calibri</vt:lpstr>
      <vt:lpstr>Montserrat</vt:lpstr>
      <vt:lpstr>Heebo Light</vt:lpstr>
      <vt:lpstr>Arial</vt:lpstr>
      <vt:lpstr>Simple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Favoured Chic</dc:creator>
  <cp:lastModifiedBy>Temi Alonge</cp:lastModifiedBy>
  <cp:revision>1</cp:revision>
  <dcterms:modified xsi:type="dcterms:W3CDTF">2025-07-14T04:12:25Z</dcterms:modified>
</cp:coreProperties>
</file>